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53"/>
  </p:notesMasterIdLst>
  <p:sldIdLst>
    <p:sldId id="256" r:id="rId2"/>
    <p:sldId id="565" r:id="rId3"/>
    <p:sldId id="434" r:id="rId4"/>
    <p:sldId id="436" r:id="rId5"/>
    <p:sldId id="268" r:id="rId6"/>
    <p:sldId id="539" r:id="rId7"/>
    <p:sldId id="438" r:id="rId8"/>
    <p:sldId id="439" r:id="rId9"/>
    <p:sldId id="440" r:id="rId10"/>
    <p:sldId id="443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6" r:id="rId22"/>
    <p:sldId id="455" r:id="rId23"/>
    <p:sldId id="430" r:id="rId24"/>
    <p:sldId id="269" r:id="rId25"/>
    <p:sldId id="462" r:id="rId26"/>
    <p:sldId id="463" r:id="rId27"/>
    <p:sldId id="567" r:id="rId28"/>
    <p:sldId id="466" r:id="rId29"/>
    <p:sldId id="473" r:id="rId30"/>
    <p:sldId id="474" r:id="rId31"/>
    <p:sldId id="475" r:id="rId32"/>
    <p:sldId id="476" r:id="rId33"/>
    <p:sldId id="477" r:id="rId34"/>
    <p:sldId id="479" r:id="rId35"/>
    <p:sldId id="480" r:id="rId36"/>
    <p:sldId id="564" r:id="rId37"/>
    <p:sldId id="481" r:id="rId38"/>
    <p:sldId id="482" r:id="rId39"/>
    <p:sldId id="484" r:id="rId40"/>
    <p:sldId id="485" r:id="rId41"/>
    <p:sldId id="486" r:id="rId42"/>
    <p:sldId id="487" r:id="rId43"/>
    <p:sldId id="490" r:id="rId44"/>
    <p:sldId id="566" r:id="rId45"/>
    <p:sldId id="494" r:id="rId46"/>
    <p:sldId id="498" r:id="rId47"/>
    <p:sldId id="500" r:id="rId48"/>
    <p:sldId id="568" r:id="rId49"/>
    <p:sldId id="502" r:id="rId50"/>
    <p:sldId id="503" r:id="rId51"/>
    <p:sldId id="5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970F-94AE-4663-B3B5-F7936E9112D9}" type="datetimeFigureOut">
              <a:rPr lang="en-CA" smtClean="0"/>
              <a:t>2020-01-31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A47-7CF9-47A6-BBB5-388050F9B5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8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79552F58-FA94-4D81-8190-3FCFA2EF24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F0E901B-C80E-4AF7-9A13-13E17C723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48773FC8-6203-463D-96DB-1CD56D439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4DE830-9481-4BCB-89A9-782321DBC48C}" type="slidenum">
              <a:rPr lang="en-GB" altLang="nl-BE" smtClean="0"/>
              <a:pPr/>
              <a:t>3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682155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627B623-CDF1-44EC-B2C4-9AAED9167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82638A90-1AFB-4969-8DCA-233451B2E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57FE1E65-872C-44DC-BB9C-9797BAD72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A8261A-6028-412D-9111-FBE98BCADAFD}" type="slidenum">
              <a:rPr lang="en-GB" altLang="nl-BE" smtClean="0"/>
              <a:pPr/>
              <a:t>13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C7A4A825-2E68-4ADF-8D54-2CDB7A596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22E23F4-5FD3-4D52-8756-56D9BC9B5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AF73EEC5-07E5-4A84-95A6-7DF1B8ED7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690A74-01B5-459E-8254-7DCB9C263728}" type="slidenum">
              <a:rPr lang="en-GB" altLang="nl-BE" smtClean="0"/>
              <a:pPr/>
              <a:t>14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E951DAF0-6836-479B-A8A8-0D26A50417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6669FAE6-4830-4272-8B43-CA5E7438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307DAC76-356A-4520-A855-4662F1057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1191F5-9834-439E-A813-8720FED259B0}" type="slidenum">
              <a:rPr lang="en-GB" altLang="nl-BE" smtClean="0"/>
              <a:pPr/>
              <a:t>15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8E9472A-5B8E-4F0A-A1BE-36490895E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2B86340C-3D2A-4EE2-A1DB-FB5F02F98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D1C46EA5-6F7F-452D-A2FE-078643A63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AAB5ED-445C-4AE6-910E-9AAA4A770FBD}" type="slidenum">
              <a:rPr lang="en-GB" altLang="nl-BE" smtClean="0"/>
              <a:pPr/>
              <a:t>16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D337FAB-37AB-4336-8068-686A5D2C5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AB0BC386-AD94-48A7-B2C5-4940CAD49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9A997-7331-468B-849C-8DFBA5D3A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950A29-74C0-4191-9360-736A1265CB8F}" type="slidenum">
              <a:rPr lang="en-GB" altLang="nl-BE" smtClean="0"/>
              <a:pPr/>
              <a:t>17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EA653EE-779A-461A-A9EC-4DA583DCFB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2016D93A-80BA-4F61-A2D4-636F278D0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316A12B-B419-4B42-B1F8-175CBD010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449B5B-8EDE-4EC6-B184-5C6D798FCA81}" type="slidenum">
              <a:rPr lang="en-GB" altLang="nl-BE" smtClean="0"/>
              <a:pPr/>
              <a:t>18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C74C1ECC-BC88-4785-A249-645E1723F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7C0F4715-E8CC-48E0-9305-2920CA35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22AF6103-0C22-4CF8-92D4-F38288A60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80ECB3-E58D-40A0-9DD6-914DADE9B565}" type="slidenum">
              <a:rPr lang="en-GB" altLang="nl-BE" smtClean="0"/>
              <a:pPr/>
              <a:t>19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D31D7C04-C85F-406A-B175-D5B84E89D3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82D0207F-2032-4F82-9382-3749456ED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48D1B0AB-EC52-417F-86B8-3F97D5F47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7FE52A-2645-4A4A-A895-B847A56087F9}" type="slidenum">
              <a:rPr lang="en-GB" altLang="nl-BE" smtClean="0"/>
              <a:pPr/>
              <a:t>20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943B04F5-AA5D-43D0-9ADE-FFB367A50C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56C8EB17-401D-4411-8B54-F39D5E34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A320CD6C-DBF1-477D-8C91-2873A9DC4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7DF1C6-5832-414D-B984-17339B72029D}" type="slidenum">
              <a:rPr lang="en-GB" altLang="nl-BE" smtClean="0"/>
              <a:pPr/>
              <a:t>21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EED40120-9C36-4666-ACD7-93F50E822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0A8DBD19-AF25-4D8D-93B5-C24B4454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B298F2BA-AB12-4807-AA7D-79B51CEE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1A96E1-A85C-46DB-9341-80AA058291A6}" type="slidenum">
              <a:rPr lang="en-GB" altLang="nl-BE" smtClean="0"/>
              <a:pPr/>
              <a:t>22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7AE7102D-1A44-49DC-8023-1D713D412E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CD0FF06-370A-44AA-8C70-CC33D911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51F2BE4-450E-4714-BAD5-635641629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A2EDFB-194B-4711-8A73-0A20848C87CB}" type="slidenum">
              <a:rPr lang="en-GB" altLang="nl-BE" smtClean="0"/>
              <a:pPr/>
              <a:t>4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100046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8A0B2D-09D9-4D6B-8AD3-104DB4A80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4FD5E8-5355-45F3-BE07-7935F4909E8E}" type="slidenum">
              <a:rPr lang="en-US" altLang="nl-BE" sz="1000" b="1" smtClean="0"/>
              <a:pPr>
                <a:spcBef>
                  <a:spcPct val="0"/>
                </a:spcBef>
              </a:pPr>
              <a:t>23</a:t>
            </a:fld>
            <a:endParaRPr lang="en-US" altLang="nl-BE" sz="1000" b="1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87DD640-642A-46F3-91BB-D8708766F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Notes Placeholder 1">
            <a:extLst>
              <a:ext uri="{FF2B5EF4-FFF2-40B4-BE49-F238E27FC236}">
                <a16:creationId xmlns:a16="http://schemas.microsoft.com/office/drawing/2014/main" id="{D3FAF7AF-E560-4086-AAF0-E43B6807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DFA1A7A-CF5B-4505-909E-60CCE9472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C213FE78-61FD-43F1-8D91-D2A349C7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01EA239B-95A2-420C-A3EF-5E5B9E8AF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6E11D3-DF42-4992-8369-EFF77E144C54}" type="slidenum">
              <a:rPr lang="en-GB" altLang="nl-BE" smtClean="0"/>
              <a:pPr/>
              <a:t>25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6BDA24FD-8F34-4E08-AD8A-86624BEBF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A9DC3877-7897-49AD-905B-E0494C222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F7558EEE-16BE-42B1-8230-545BBCD0E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180D7D-E512-49B5-AD86-9F7805E86317}" type="slidenum">
              <a:rPr lang="en-GB" altLang="nl-BE" smtClean="0"/>
              <a:pPr/>
              <a:t>26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AB7524BD-E1C0-4B09-BD7E-6B29C148AB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6CFE5F0E-3969-4C42-B4B5-D5811EA97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B34D43A5-3433-4DD6-B41E-FAC1C141B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670A4F-AB56-483B-A9A4-FE7397B6216A}" type="slidenum">
              <a:rPr lang="en-GB" altLang="nl-BE" smtClean="0"/>
              <a:pPr/>
              <a:t>28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839699F5-2A76-4F0C-98C1-9B23B3A7F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13065D3E-2066-43C2-A63B-F4EC31E7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639A28A5-6035-4218-B5BD-57975E7B7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AB8850-903B-4EFA-92BA-DEDC581706AF}" type="slidenum">
              <a:rPr lang="en-GB" altLang="nl-BE" smtClean="0"/>
              <a:pPr/>
              <a:t>29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71D4AF3-95D9-4672-9C4E-670C243FEE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6DD6DBB6-58A7-43A1-A65B-8B1D9F51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5E216EF9-03F2-4B2C-9C6E-F1F60B24A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3B63E6-94FA-42D5-9B8D-4E5F534A5634}" type="slidenum">
              <a:rPr lang="en-GB" altLang="nl-BE" smtClean="0"/>
              <a:pPr/>
              <a:t>30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221E6C12-AB12-464F-8D57-C16F4FBB8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FE381A18-2A9B-416E-80AB-AD56FB63E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5E870C99-295E-4C99-94E6-4EC822043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506372-6B65-47B9-9F24-408FAF49B8EF}" type="slidenum">
              <a:rPr lang="en-GB" altLang="nl-BE" smtClean="0"/>
              <a:pPr/>
              <a:t>31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A8CB1703-8722-4D08-A8A0-6F0DF713C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7CBF57FD-2F4F-4D43-B39E-B29BCBA36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1F5CDD9A-B609-4ECC-8C56-68D51B0BD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2EA20-EEBD-4548-9ADC-1E813B316CE9}" type="slidenum">
              <a:rPr lang="en-GB" altLang="nl-BE" smtClean="0"/>
              <a:pPr/>
              <a:t>32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F2D11FA0-A542-4DDD-B018-865FD0FD5F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19EB7552-64AF-4159-B4BD-6B63CFDA7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A13D0054-8EDE-417F-8B51-51C76488D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A07230-63D5-47F4-B395-EF0BE9A89E1B}" type="slidenum">
              <a:rPr lang="en-GB" altLang="nl-BE" smtClean="0"/>
              <a:pPr/>
              <a:t>33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780AEA3B-AE7D-4D2F-8195-3063A5825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B827CB6A-A2CD-4790-B443-F4B0E48EA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80D24AF5-8996-46EB-A420-4D874D8BD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220AB8-225A-4088-ABC6-194FECB41542}" type="slidenum">
              <a:rPr lang="en-GB" altLang="nl-BE" smtClean="0"/>
              <a:pPr/>
              <a:t>34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3C4F78BA-E714-47AE-B1A8-FDF29DC482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9B0841AA-8C82-4670-B5E9-C91DB10C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en-US">
              <a:latin typeface="Arial" panose="020B0604020202020204" pitchFamily="34" charset="0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18E32757-94AC-4C10-AE3D-44AAE1CF3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9CC8D6-5B1B-4575-A975-1CF964287DC5}" type="slidenum">
              <a:rPr lang="en-GB" altLang="nl-BE" smtClean="0"/>
              <a:pPr/>
              <a:t>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ABE2433B-0102-488D-AFD2-4E5846C4B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685550C5-57C0-4DA8-B689-908CD888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C2DDE2D1-0AC0-477D-BA8B-83B645E5A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E41EBA-9AE1-4266-A460-43B2292E4D68}" type="slidenum">
              <a:rPr lang="en-GB" altLang="nl-BE" smtClean="0"/>
              <a:pPr/>
              <a:t>35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A667570-1A82-4550-8598-665302EA1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5F20BC7A-3348-49AF-9459-2BAEDED5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13B52B73-E0AA-4A55-875C-9F605D2E2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2681E-BB18-4818-8B7A-CA72F2F5DD2F}" type="slidenum">
              <a:rPr lang="en-GB" altLang="nl-BE" smtClean="0"/>
              <a:pPr/>
              <a:t>37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DD6E0346-BFD2-4C89-B795-1C54906CC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B9783038-6309-4225-8BF3-135FF53D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6BEB5707-550A-4805-A77B-A4E67E54D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B27390-A0C8-4F3B-9345-D2D5DF12BED2}" type="slidenum">
              <a:rPr lang="en-GB" altLang="nl-BE" smtClean="0"/>
              <a:pPr/>
              <a:t>38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1A7CB770-AB0C-4B0C-B0FB-247552FF0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8FC699B0-F202-47D7-881F-6BBCF4DDE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056F6B3D-4001-4E87-B144-A291F4CFD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E6BB7E-57D5-461C-97FF-17250FCA5D03}" type="slidenum">
              <a:rPr lang="en-GB" altLang="nl-BE" smtClean="0"/>
              <a:pPr/>
              <a:t>39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2324FFC9-4194-4B07-9254-196F7A0DC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97EF3CD7-3CB4-4032-BDBC-FD8460BC0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9D4D4718-B6F9-4EFC-AAD8-5CAD3F208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BF311E-FCE1-41FF-B455-6FA53520762C}" type="slidenum">
              <a:rPr lang="en-GB" altLang="nl-BE" smtClean="0"/>
              <a:pPr/>
              <a:t>40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D0E4ADAD-367F-419D-809C-F495C2EDA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FB0116AB-9647-4217-8DD6-95A81C4FA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1BAC48CD-990A-41D7-B0B8-06B45E61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D1776-6B57-492D-AB7D-B4B23F905A0E}" type="slidenum">
              <a:rPr lang="en-GB" altLang="nl-BE" smtClean="0"/>
              <a:pPr/>
              <a:t>41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42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CDB59D61-F72D-47DE-8979-EBF1C2667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499F04DF-D4C1-4774-A1BA-8E85C867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3FD1074A-93F6-49D6-A8FA-74DB29D99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1CF6F-AA20-4517-90D1-749543B46885}" type="slidenum">
              <a:rPr lang="en-GB" altLang="nl-BE" smtClean="0"/>
              <a:pPr/>
              <a:t>43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44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508296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66B920D4-DB3A-49C0-BED1-8F9C28547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58B19C38-D1E8-41B2-AB05-014C87A69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F5883062-9A7F-45B9-9667-B05E03226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7E5F9-8673-4F1C-8B2D-7E1F1C957B94}" type="slidenum">
              <a:rPr lang="en-GB" altLang="nl-BE" smtClean="0"/>
              <a:pPr/>
              <a:t>45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3B5A0A81-1934-4447-B34A-297F4BA956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DE20D38C-6F12-49C3-AB80-AF8EA903A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D24FEADC-5298-4A6A-95CF-4D4DCB511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E44DD7-7413-48A7-BFEB-1852D08190A5}" type="slidenum">
              <a:rPr lang="en-GB" altLang="nl-BE" smtClean="0"/>
              <a:pPr/>
              <a:t>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64E391C9-4F49-48B8-A358-0E18682D8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72CA68B0-E5B6-45F0-AD89-A3B82D14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E6C4BBAE-016E-46A7-8E7D-BAE76431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DE997C-7FB3-40EC-9C99-5CB75B9A9B3C}" type="slidenum">
              <a:rPr lang="en-GB" altLang="nl-BE" smtClean="0"/>
              <a:pPr/>
              <a:t>46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EAF3D2D2-982E-4E37-B9EE-72A34F93C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056D0931-D64B-4DCC-A457-1B89F2C9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F1A4FDC5-4D8C-4989-8492-72772E3A4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C46426-239F-48CF-B18F-67662A95952C}" type="slidenum">
              <a:rPr lang="en-GB" altLang="nl-BE" smtClean="0"/>
              <a:pPr/>
              <a:t>47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>
            <a:extLst>
              <a:ext uri="{FF2B5EF4-FFF2-40B4-BE49-F238E27FC236}">
                <a16:creationId xmlns:a16="http://schemas.microsoft.com/office/drawing/2014/main" id="{A8FBA921-8E3A-4201-A381-A49472BAC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>
            <a:extLst>
              <a:ext uri="{FF2B5EF4-FFF2-40B4-BE49-F238E27FC236}">
                <a16:creationId xmlns:a16="http://schemas.microsoft.com/office/drawing/2014/main" id="{3384FEB8-7845-477D-95B9-7BB46C6B0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9508" name="Slide Number Placeholder 3">
            <a:extLst>
              <a:ext uri="{FF2B5EF4-FFF2-40B4-BE49-F238E27FC236}">
                <a16:creationId xmlns:a16="http://schemas.microsoft.com/office/drawing/2014/main" id="{27414D19-7C5F-46EF-B39F-39F426729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92988B-BA80-46BA-B137-A2F1FC459E2A}" type="slidenum">
              <a:rPr lang="en-GB" altLang="nl-BE" smtClean="0"/>
              <a:pPr/>
              <a:t>49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DA5C3596-577B-411D-8091-849934D5C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0CE82911-20C1-4744-B891-8EB29C2C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2C990165-18DF-4B4E-9FD7-E95AE7146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3B489A-3BF4-478B-9A0E-022EDEE5BE2D}" type="slidenum">
              <a:rPr lang="en-GB" altLang="nl-BE" smtClean="0"/>
              <a:pPr/>
              <a:t>50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5DD0819-3C3A-4448-87E3-0BFC20429F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3E1695B-272C-4D5C-9914-60A938D1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4CE3368-78E8-4061-9D04-042B2B134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B2EAE8-811F-4991-8563-4ADF30E49068}" type="slidenum">
              <a:rPr lang="en-GB" altLang="nl-BE" smtClean="0"/>
              <a:pPr/>
              <a:t>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C05DC88-7B4C-413F-BFEF-9D4F220CC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5015598-5274-40F6-AA80-FEDD6E67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C9A3752-8959-4337-8B00-4E812FC18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6AF23E-9EB9-4AF2-B7A9-FE5D924A106B}" type="slidenum">
              <a:rPr lang="en-GB" altLang="nl-BE" smtClean="0"/>
              <a:pPr/>
              <a:t>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C599A7A-948D-4401-8170-3EDCBB0B99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519E24AE-C757-4CB8-B5C5-BDFA8FD98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2A2A46FA-F413-439B-911C-5D40046FB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21B7BF-6CB3-4F03-8F4A-4CCDF60DD399}" type="slidenum">
              <a:rPr lang="en-GB" altLang="nl-BE" smtClean="0"/>
              <a:pPr/>
              <a:t>10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C40BB2FF-BA0A-4306-A14A-3C16002FA0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E3376BF-7778-43F2-A46F-14746665A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315177CB-7598-43AB-A3B6-16267CADB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385399-632F-4599-A66C-9369E2C6FAF3}" type="slidenum">
              <a:rPr lang="en-GB" altLang="nl-BE" smtClean="0"/>
              <a:pPr/>
              <a:t>11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4DDBB541-35A0-4F17-8962-F291F18885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94409AF8-4404-4792-B230-FF1BB9E2B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E896C70-D503-46DD-8BD9-3787D3669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1F5468-BD01-4431-A876-96D4D5928BAE}" type="slidenum">
              <a:rPr lang="en-GB" altLang="nl-BE" smtClean="0"/>
              <a:pPr/>
              <a:t>12</a:t>
            </a:fld>
            <a:endParaRPr lang="en-GB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F41071B-F17D-4950-B043-07A365AB7E8A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59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E29C-B76C-467C-B5A4-81B7E42524DA}" type="datetime1">
              <a:rPr lang="en-CA" smtClean="0"/>
              <a:t>2020-01-31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73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771F-BC25-4922-8C8E-47B96B113691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111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2315-6965-4A4D-9DF7-F5AD9B6DC2B3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80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39789-782B-4EC7-8E3E-644EDEBAA795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80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E5FA7-8378-4921-A1A5-E3B139F5A71B}" type="datetime1">
              <a:rPr lang="en-CA" smtClean="0"/>
              <a:t>2020-01-31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597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ADC6-610B-4C0F-AEED-CD9D97C7BDC2}" type="datetime1">
              <a:rPr lang="en-CA" smtClean="0"/>
              <a:t>2020-01-31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444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38D2-4EAD-4712-90C2-59708695463C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13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89E5-0FAE-428D-8948-D41659D8650B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6301-C0B8-4378-B17C-48FA04E3959B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9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6B75-6C6A-4F3A-8E9B-90CE47884FB0}" type="datetime1">
              <a:rPr lang="en-CA" smtClean="0"/>
              <a:t>2020-01-31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19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3ADE4-B26C-4BDF-B1FE-8C2B79FE2E08}" type="datetime1">
              <a:rPr lang="en-CA" smtClean="0"/>
              <a:t>2020-01-31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92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FF60-5A75-43A3-8A50-E8B684991F1F}" type="datetime1">
              <a:rPr lang="en-CA" smtClean="0"/>
              <a:t>2020-01-31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14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709F-6064-401D-AC83-40DD82637478}" type="datetime1">
              <a:rPr lang="en-CA" smtClean="0"/>
              <a:t>2020-01-31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15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67DE-8FAB-4D33-9FCC-AE56220925CA}" type="datetime1">
              <a:rPr lang="en-CA" smtClean="0"/>
              <a:t>2020-01-31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70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7166-7D68-4598-927E-90A6C2061501}" type="datetime1">
              <a:rPr lang="en-CA" smtClean="0"/>
              <a:t>2020-01-31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58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8D79-73EA-47B1-B043-442408DF6305}" type="datetime1">
              <a:rPr lang="en-CA" smtClean="0"/>
              <a:t>2020-01-31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02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5999D6-DB36-4348-8678-B945B1BFDE78}" type="datetime1">
              <a:rPr lang="en-CA" smtClean="0"/>
              <a:t>2020-01-31</a:t>
            </a:fld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95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www.pdbmboo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5E6F-8744-4C13-9121-E10EA50B1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Data Warehousing</a:t>
            </a:r>
            <a:br>
              <a:rPr lang="en-CA" dirty="0"/>
            </a:br>
            <a:r>
              <a:rPr lang="en-CA" dirty="0"/>
              <a:t>&amp; Business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E21C-AD87-48FB-9C30-AC00F3ED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48685"/>
            <a:ext cx="8825658" cy="861420"/>
          </a:xfrm>
        </p:spPr>
        <p:txBody>
          <a:bodyPr/>
          <a:lstStyle/>
          <a:p>
            <a:r>
              <a:rPr lang="en-CA" dirty="0"/>
              <a:t>Prof. Saed SAYAd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0ED48-634B-41A7-BF75-48278AC5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39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D2000EF-C7D7-40C7-84E4-6B1FDF64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Snowflake Schema</a:t>
            </a:r>
            <a:endParaRPr lang="nl-BE" altLang="nl-BE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E6D4C3F2-36B0-4347-8BE4-A67382E3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56" y="2533909"/>
            <a:ext cx="8761413" cy="416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D3561-E43D-4B0F-A83C-F5C4ACAB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2C3CC8A-5300-42B2-B4C1-59528B2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Fact Constellation</a:t>
            </a:r>
            <a:endParaRPr lang="nl-BE" altLang="nl-BE" dirty="0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036E7D2F-6705-4432-B9E7-F2AB21BE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16" y="2500488"/>
            <a:ext cx="92964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C2E8B-85DF-4EEE-B6F3-D605729A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11</a:t>
            </a:fld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944948D-48F1-4035-B8B2-79DA22E2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Specific Schema Issues</a:t>
            </a:r>
            <a:endParaRPr lang="nl-BE" altLang="nl-BE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C93AEA44-32D2-4C2F-B681-5F151A95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703" y="2682909"/>
            <a:ext cx="8314997" cy="3591767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Surrogate keys</a:t>
            </a:r>
          </a:p>
          <a:p>
            <a:r>
              <a:rPr lang="en-US" altLang="nl-BE" sz="2000" dirty="0"/>
              <a:t>Granularity of the fact table</a:t>
            </a:r>
          </a:p>
          <a:p>
            <a:r>
              <a:rPr lang="en-US" altLang="nl-BE" sz="2000" dirty="0" err="1"/>
              <a:t>Factless</a:t>
            </a:r>
            <a:r>
              <a:rPr lang="en-US" altLang="nl-BE" sz="2000" dirty="0"/>
              <a:t> Fact Tables</a:t>
            </a:r>
          </a:p>
          <a:p>
            <a:r>
              <a:rPr lang="en-US" altLang="nl-BE" sz="2000" dirty="0"/>
              <a:t>Optimizing dimensions</a:t>
            </a:r>
          </a:p>
          <a:p>
            <a:r>
              <a:rPr lang="en-US" altLang="nl-BE" sz="2000" dirty="0"/>
              <a:t>Defining junk dimensions</a:t>
            </a:r>
          </a:p>
          <a:p>
            <a:r>
              <a:rPr lang="en-US" altLang="nl-BE" sz="2000" dirty="0"/>
              <a:t>Defining outrigger tables</a:t>
            </a:r>
          </a:p>
          <a:p>
            <a:r>
              <a:rPr lang="en-US" altLang="nl-BE" sz="2000" dirty="0"/>
              <a:t>Slowly changing dimensions</a:t>
            </a:r>
          </a:p>
          <a:p>
            <a:r>
              <a:rPr lang="en-US" altLang="nl-BE" sz="2000" dirty="0"/>
              <a:t>Rapidly changing dimensions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3EA5A-D7FB-465C-A936-ABD29E98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12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B0F73C6E-E067-48D8-9279-C39BDB9D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Surrogate keys</a:t>
            </a:r>
            <a:endParaRPr lang="nl-BE" altLang="nl-BE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6EE52E9-C9C5-4BF4-99DA-DD66187F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54956" cy="3556140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Cannot use </a:t>
            </a:r>
            <a:r>
              <a:rPr lang="en-US" altLang="nl-BE" sz="2000" b="1" dirty="0"/>
              <a:t>actual business keys </a:t>
            </a:r>
            <a:r>
              <a:rPr lang="en-US" altLang="nl-BE" sz="2000" dirty="0"/>
              <a:t>(e.g., </a:t>
            </a:r>
            <a:r>
              <a:rPr lang="en-US" altLang="nl-BE" sz="2000" dirty="0" err="1"/>
              <a:t>StoreKey</a:t>
            </a:r>
            <a:r>
              <a:rPr lang="en-US" altLang="nl-BE" sz="2000" dirty="0"/>
              <a:t>, </a:t>
            </a:r>
            <a:r>
              <a:rPr lang="en-US" altLang="nl-BE" sz="2000" dirty="0" err="1"/>
              <a:t>ProductKey</a:t>
            </a:r>
            <a:r>
              <a:rPr lang="en-US" altLang="nl-BE" sz="2000" dirty="0"/>
              <a:t>, </a:t>
            </a:r>
            <a:r>
              <a:rPr lang="en-US" altLang="nl-BE" sz="2000" dirty="0" err="1"/>
              <a:t>ShipperKey</a:t>
            </a:r>
            <a:r>
              <a:rPr lang="en-US" altLang="nl-BE" sz="2000" dirty="0"/>
              <a:t>)  since they usually have a business meaning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b="1" dirty="0"/>
              <a:t>Surrogate keys </a:t>
            </a:r>
            <a:r>
              <a:rPr lang="en-US" altLang="nl-BE" sz="2000" dirty="0"/>
              <a:t>essentially buffer the data warehouse from the operational environment </a:t>
            </a:r>
          </a:p>
          <a:p>
            <a:pPr marL="0" indent="0">
              <a:buNone/>
            </a:pPr>
            <a:endParaRPr lang="en-US" altLang="nl-BE" sz="2000" dirty="0"/>
          </a:p>
          <a:p>
            <a:r>
              <a:rPr lang="en-US" altLang="nl-BE" sz="2000" dirty="0"/>
              <a:t>Surrogate keys are </a:t>
            </a:r>
            <a:r>
              <a:rPr lang="en-US" altLang="nl-BE" sz="2000" b="1" dirty="0"/>
              <a:t>meaningless integers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27817-D393-4E17-A880-91781A7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13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0B901475-C74F-4C2D-BA85-E508FA6B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Granularity of the fact table</a:t>
            </a:r>
            <a:endParaRPr lang="nl-BE" altLang="nl-BE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DF3F2773-D98C-4A4A-ADE3-EB810738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600676" cy="3958771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Level of detail of one row </a:t>
            </a:r>
            <a:r>
              <a:rPr lang="en-US" altLang="nl-BE" sz="2000" dirty="0"/>
              <a:t>of the fact 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Higher granularity implies more rows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Lower granularity implies fewer rows</a:t>
            </a:r>
          </a:p>
          <a:p>
            <a:r>
              <a:rPr lang="en-US" altLang="nl-BE" sz="2000" b="1" dirty="0"/>
              <a:t>Trade-off</a:t>
            </a:r>
            <a:r>
              <a:rPr lang="en-US" altLang="nl-BE" sz="2000" dirty="0"/>
              <a:t> between level of detailed analysis and storage requirements </a:t>
            </a:r>
          </a:p>
          <a:p>
            <a:r>
              <a:rPr lang="en-US" altLang="nl-BE" sz="2000" dirty="0"/>
              <a:t>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table corresponds to </a:t>
            </a:r>
            <a:r>
              <a:rPr lang="en-US" altLang="nl-BE" b="1" dirty="0"/>
              <a:t>one line on a purchase order</a:t>
            </a:r>
            <a:endParaRPr lang="nl-BE" altLang="nl-BE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table corresponds to </a:t>
            </a:r>
            <a:r>
              <a:rPr lang="en-US" altLang="nl-BE" b="1" dirty="0"/>
              <a:t>one purchase order (multiple lines)</a:t>
            </a:r>
            <a:endParaRPr lang="nl-BE" altLang="nl-BE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able corresponds to </a:t>
            </a:r>
            <a:r>
              <a:rPr lang="en-US" altLang="nl-BE" b="1" dirty="0"/>
              <a:t>all purchase orders</a:t>
            </a:r>
            <a:r>
              <a:rPr lang="en-US" altLang="nl-BE" dirty="0"/>
              <a:t> </a:t>
            </a:r>
            <a:r>
              <a:rPr lang="en-US" altLang="nl-BE" b="1" dirty="0"/>
              <a:t>made by a customer</a:t>
            </a:r>
            <a:endParaRPr lang="nl-BE" altLang="nl-BE" b="1" dirty="0"/>
          </a:p>
          <a:p>
            <a:endParaRPr lang="nl-BE" altLang="nl-B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1C9D9-8AEA-404E-B69A-3CA19D9F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103485D3-AEC1-44BA-83AC-F0D204D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Factless Fact Tables</a:t>
            </a:r>
            <a:endParaRPr lang="nl-BE" altLang="nl-BE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939DE55A-ECD5-4328-A44D-1EB79E23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2544327"/>
            <a:ext cx="7210425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D200A-0427-45F9-98CE-4B0A6FF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044A2B16-78F8-43C0-B94A-8FD4E1EE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Optimizing Dimensions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78B1-02FD-4369-918C-D12DE1B0C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12106" cy="3416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dirty="0"/>
              <a:t>Dimension columns/tables should be </a:t>
            </a:r>
            <a:r>
              <a:rPr lang="en-US" sz="2000" b="1" dirty="0"/>
              <a:t>heavily indexed </a:t>
            </a:r>
            <a:r>
              <a:rPr lang="en-US" sz="2000" dirty="0"/>
              <a:t>to improve query execution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10216-8CF7-484A-84CA-C389D530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6932A-4894-477E-B9AA-EE34F4CA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82" y="3429000"/>
            <a:ext cx="4966955" cy="31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E8277311-8532-4E86-96A3-D0D33E62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Junk Dimensions</a:t>
            </a:r>
            <a:endParaRPr lang="nl-BE" altLang="nl-BE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5F69470F-230F-41FE-8F3B-74DBDFC1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950" y="2331218"/>
            <a:ext cx="9469120" cy="1187045"/>
          </a:xfrm>
        </p:spPr>
        <p:txBody>
          <a:bodyPr>
            <a:normAutofit/>
          </a:bodyPr>
          <a:lstStyle/>
          <a:p>
            <a:r>
              <a:rPr lang="en-US" altLang="nl-BE" b="1" dirty="0"/>
              <a:t>Junk dimension </a:t>
            </a:r>
            <a:r>
              <a:rPr lang="en-US" altLang="nl-BE" dirty="0"/>
              <a:t>is a dimension that simply enumerates all feasible combinations of values of the </a:t>
            </a:r>
            <a:r>
              <a:rPr lang="en-US" altLang="nl-BE" b="1" dirty="0"/>
              <a:t>low cardinality </a:t>
            </a:r>
            <a:r>
              <a:rPr lang="en-US" altLang="nl-BE" dirty="0"/>
              <a:t>attribute types such as flags or indicators</a:t>
            </a:r>
            <a:endParaRPr lang="nl-BE" altLang="nl-BE" dirty="0"/>
          </a:p>
          <a:p>
            <a:r>
              <a:rPr lang="en-US" altLang="nl-BE" dirty="0"/>
              <a:t>Example</a:t>
            </a:r>
            <a:r>
              <a:rPr lang="en-US" altLang="nl-BE" b="1" dirty="0"/>
              <a:t>: On-line Purchase </a:t>
            </a:r>
            <a:r>
              <a:rPr lang="en-US" altLang="nl-BE" dirty="0"/>
              <a:t>(Y/N), </a:t>
            </a:r>
            <a:r>
              <a:rPr lang="en-US" altLang="nl-BE" b="1" dirty="0"/>
              <a:t>Payment</a:t>
            </a:r>
            <a:r>
              <a:rPr lang="en-US" altLang="nl-BE" dirty="0"/>
              <a:t> (cash or credit-card), </a:t>
            </a:r>
            <a:r>
              <a:rPr lang="en-US" altLang="nl-BE" b="1" dirty="0"/>
              <a:t>Discount</a:t>
            </a:r>
            <a:r>
              <a:rPr lang="en-US" altLang="nl-BE" dirty="0"/>
              <a:t> (Y/N)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82FDE2-953B-4E62-B1BE-70F05EA91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6486"/>
              </p:ext>
            </p:extLst>
          </p:nvPr>
        </p:nvGraphicFramePr>
        <p:xfrm>
          <a:off x="3332703" y="3790950"/>
          <a:ext cx="5526594" cy="25575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95410">
                  <a:extLst>
                    <a:ext uri="{9D8B030D-6E8A-4147-A177-3AD203B41FA5}">
                      <a16:colId xmlns:a16="http://schemas.microsoft.com/office/drawing/2014/main" val="1754751251"/>
                    </a:ext>
                  </a:extLst>
                </a:gridCol>
                <a:gridCol w="1804161">
                  <a:extLst>
                    <a:ext uri="{9D8B030D-6E8A-4147-A177-3AD203B41FA5}">
                      <a16:colId xmlns:a16="http://schemas.microsoft.com/office/drawing/2014/main" val="2114972060"/>
                    </a:ext>
                  </a:extLst>
                </a:gridCol>
                <a:gridCol w="1471404">
                  <a:extLst>
                    <a:ext uri="{9D8B030D-6E8A-4147-A177-3AD203B41FA5}">
                      <a16:colId xmlns:a16="http://schemas.microsoft.com/office/drawing/2014/main" val="1137631959"/>
                    </a:ext>
                  </a:extLst>
                </a:gridCol>
                <a:gridCol w="1155619">
                  <a:extLst>
                    <a:ext uri="{9D8B030D-6E8A-4147-A177-3AD203B41FA5}">
                      <a16:colId xmlns:a16="http://schemas.microsoft.com/office/drawing/2014/main" val="3840353112"/>
                    </a:ext>
                  </a:extLst>
                </a:gridCol>
              </a:tblGrid>
              <a:tr h="3196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JunkKey1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On-line purchase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Payment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Discount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177102071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2713518326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589292270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558259206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984773273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Cash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2068656342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Cash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407984675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8EE0E-03D9-4E6C-B5D4-868B7C65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C21BC46B-2367-491E-9768-202DB160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Outrigger tables</a:t>
            </a:r>
            <a:endParaRPr lang="nl-BE" altLang="nl-BE" dirty="0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7047AC4B-DADC-497D-9539-82CA5F283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770" y="2452618"/>
            <a:ext cx="4900021" cy="4068762"/>
          </a:xfrm>
        </p:spPr>
        <p:txBody>
          <a:bodyPr>
            <a:normAutofit/>
          </a:bodyPr>
          <a:lstStyle/>
          <a:p>
            <a:r>
              <a:rPr lang="en-US" altLang="nl-BE" sz="1600" dirty="0"/>
              <a:t>Outrigger tables can only be related to dimension tables, where the </a:t>
            </a:r>
            <a:r>
              <a:rPr lang="en-US" altLang="nl-BE" sz="1600" b="1" dirty="0"/>
              <a:t>outrigger table is the parent</a:t>
            </a:r>
            <a:r>
              <a:rPr lang="en-US" altLang="nl-BE" sz="1600" dirty="0"/>
              <a:t> and the </a:t>
            </a:r>
            <a:r>
              <a:rPr lang="en-US" altLang="nl-BE" sz="1600" b="1" dirty="0"/>
              <a:t>dimension table is the child. </a:t>
            </a:r>
          </a:p>
          <a:p>
            <a:r>
              <a:rPr lang="en-US" altLang="nl-BE" sz="1600" dirty="0"/>
              <a:t>When outrigger tables are used in a dimensional model to decompose, or </a:t>
            </a:r>
            <a:r>
              <a:rPr lang="en-US" altLang="nl-BE" sz="1600" b="1" dirty="0"/>
              <a:t>normalize</a:t>
            </a:r>
            <a:r>
              <a:rPr lang="en-US" altLang="nl-BE" sz="1600" dirty="0"/>
              <a:t>, dimension hierarchies for each many-to-one relationship, the model is called a </a:t>
            </a:r>
            <a:r>
              <a:rPr lang="en-US" altLang="nl-BE" sz="1600" b="1" dirty="0"/>
              <a:t>snowflake schema</a:t>
            </a:r>
            <a:r>
              <a:rPr lang="en-US" altLang="nl-BE" sz="1600" dirty="0"/>
              <a:t>.</a:t>
            </a:r>
          </a:p>
          <a:p>
            <a:r>
              <a:rPr lang="en-US" altLang="nl-BE" sz="1600" dirty="0"/>
              <a:t>Though most data warehouse experts recommend </a:t>
            </a:r>
            <a:r>
              <a:rPr lang="en-US" altLang="nl-BE" sz="1600" b="1" dirty="0"/>
              <a:t>against normalizing data </a:t>
            </a:r>
            <a:r>
              <a:rPr lang="en-US" altLang="nl-BE" sz="1600" dirty="0"/>
              <a:t>in a warehouse because it reduces the querying performance gained by a star schema.</a:t>
            </a:r>
          </a:p>
        </p:txBody>
      </p:sp>
      <p:pic>
        <p:nvPicPr>
          <p:cNvPr id="46085" name="Picture 4">
            <a:extLst>
              <a:ext uri="{FF2B5EF4-FFF2-40B4-BE49-F238E27FC236}">
                <a16:creationId xmlns:a16="http://schemas.microsoft.com/office/drawing/2014/main" id="{8F2D0787-A9EB-41AA-93F4-2B25F1A8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09" y="2804224"/>
            <a:ext cx="5288782" cy="277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78B3F-7F7E-4EB0-B68D-8E162B43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18</a:t>
            </a:fld>
            <a:endParaRPr lang="en-CA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18A1010-563F-43F3-9BB9-002B53AC1CFA}"/>
              </a:ext>
            </a:extLst>
          </p:cNvPr>
          <p:cNvSpPr/>
          <p:nvPr/>
        </p:nvSpPr>
        <p:spPr>
          <a:xfrm>
            <a:off x="7576456" y="4049486"/>
            <a:ext cx="252000" cy="10249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5FD8B28-5B0F-4565-9F19-9B043A1BBD22}"/>
              </a:ext>
            </a:extLst>
          </p:cNvPr>
          <p:cNvSpPr/>
          <p:nvPr/>
        </p:nvSpPr>
        <p:spPr>
          <a:xfrm rot="10800000">
            <a:off x="10006802" y="4486999"/>
            <a:ext cx="252000" cy="10249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FDC25929-3C21-4CCD-AE04-34CCD2B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6BED375B-6ABB-4F74-9402-026958E0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78136" cy="1194777"/>
          </a:xfrm>
        </p:spPr>
        <p:txBody>
          <a:bodyPr/>
          <a:lstStyle/>
          <a:p>
            <a:r>
              <a:rPr lang="en-US" altLang="nl-BE" dirty="0"/>
              <a:t>Dimensions that </a:t>
            </a:r>
            <a:r>
              <a:rPr lang="en-US" altLang="nl-BE" b="1" dirty="0"/>
              <a:t>change slowly and irregularly </a:t>
            </a:r>
            <a:r>
              <a:rPr lang="en-US" altLang="nl-BE" dirty="0"/>
              <a:t>over a period of time</a:t>
            </a:r>
          </a:p>
          <a:p>
            <a:r>
              <a:rPr lang="en-US" altLang="nl-BE" dirty="0"/>
              <a:t>Example: </a:t>
            </a:r>
            <a:r>
              <a:rPr lang="en-US" altLang="nl-BE" b="1" dirty="0"/>
              <a:t>customer segment </a:t>
            </a:r>
            <a:r>
              <a:rPr lang="en-US" altLang="nl-BE" dirty="0"/>
              <a:t>ranging from AAA, AA, A, BBB, … to C, determined on </a:t>
            </a:r>
            <a:r>
              <a:rPr lang="en-US" altLang="nl-BE" b="1" dirty="0"/>
              <a:t>a yearly basis</a:t>
            </a:r>
            <a:endParaRPr lang="nl-BE" altLang="nl-BE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875FF-F3AA-4172-BC47-0F6FEBAF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19</a:t>
            </a:fld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532EF1-20F6-4BB8-9672-4D21DAD2F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52122"/>
              </p:ext>
            </p:extLst>
          </p:nvPr>
        </p:nvGraphicFramePr>
        <p:xfrm>
          <a:off x="2780392" y="4238014"/>
          <a:ext cx="6082253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06849">
                  <a:extLst>
                    <a:ext uri="{9D8B030D-6E8A-4147-A177-3AD203B41FA5}">
                      <a16:colId xmlns:a16="http://schemas.microsoft.com/office/drawing/2014/main" val="907550530"/>
                    </a:ext>
                  </a:extLst>
                </a:gridCol>
                <a:gridCol w="1486257">
                  <a:extLst>
                    <a:ext uri="{9D8B030D-6E8A-4147-A177-3AD203B41FA5}">
                      <a16:colId xmlns:a16="http://schemas.microsoft.com/office/drawing/2014/main" val="3160756937"/>
                    </a:ext>
                  </a:extLst>
                </a:gridCol>
                <a:gridCol w="1849131">
                  <a:extLst>
                    <a:ext uri="{9D8B030D-6E8A-4147-A177-3AD203B41FA5}">
                      <a16:colId xmlns:a16="http://schemas.microsoft.com/office/drawing/2014/main" val="1169071139"/>
                    </a:ext>
                  </a:extLst>
                </a:gridCol>
                <a:gridCol w="1140016">
                  <a:extLst>
                    <a:ext uri="{9D8B030D-6E8A-4147-A177-3AD203B41FA5}">
                      <a16:colId xmlns:a16="http://schemas.microsoft.com/office/drawing/2014/main" val="1293479669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70567836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20062547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FF66E9-2E07-4C24-9172-778C0840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17295"/>
            <a:ext cx="11811000" cy="4667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629A1-9134-4379-8B78-78F3F0ED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</a:t>
            </a:fld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04680-A402-457F-B30D-FA03E49F2E9F}"/>
              </a:ext>
            </a:extLst>
          </p:cNvPr>
          <p:cNvSpPr/>
          <p:nvPr/>
        </p:nvSpPr>
        <p:spPr>
          <a:xfrm>
            <a:off x="412909" y="562136"/>
            <a:ext cx="330731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nl-BE" sz="2000" b="1" dirty="0"/>
              <a:t>Data for Decision Making</a:t>
            </a:r>
            <a:endParaRPr lang="en-CA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3A5DB-2EAE-4FEC-B97B-052A7C004894}"/>
              </a:ext>
            </a:extLst>
          </p:cNvPr>
          <p:cNvSpPr txBox="1"/>
          <p:nvPr/>
        </p:nvSpPr>
        <p:spPr>
          <a:xfrm rot="20400354">
            <a:off x="2463844" y="3105834"/>
            <a:ext cx="8601817" cy="646331"/>
          </a:xfrm>
          <a:prstGeom prst="rect">
            <a:avLst/>
          </a:prstGeom>
          <a:gradFill>
            <a:gsLst>
              <a:gs pos="19000">
                <a:schemeClr val="accent4">
                  <a:tint val="64000"/>
                  <a:lumMod val="118000"/>
                  <a:alpha val="25000"/>
                </a:schemeClr>
              </a:gs>
              <a:gs pos="100000">
                <a:schemeClr val="accent4">
                  <a:tint val="92000"/>
                  <a:alpha val="100000"/>
                  <a:lumMod val="110000"/>
                </a:schemeClr>
              </a:gs>
            </a:gsLst>
          </a:gra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C00000"/>
                </a:solidFill>
              </a:rPr>
              <a:t>Business Intelligence(BI)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9FAC9369-2FD6-4F8A-B5A0-6061DC70B608}"/>
              </a:ext>
            </a:extLst>
          </p:cNvPr>
          <p:cNvSpPr/>
          <p:nvPr/>
        </p:nvSpPr>
        <p:spPr>
          <a:xfrm rot="5400000">
            <a:off x="592183" y="2460171"/>
            <a:ext cx="374468" cy="261257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91FE533D-0F4E-4E54-A225-4270C3BFF073}"/>
              </a:ext>
            </a:extLst>
          </p:cNvPr>
          <p:cNvSpPr/>
          <p:nvPr/>
        </p:nvSpPr>
        <p:spPr>
          <a:xfrm rot="5400000">
            <a:off x="2724029" y="2573384"/>
            <a:ext cx="374468" cy="261257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7CE698-777D-4A83-AA1D-01D2DADA6E33}"/>
              </a:ext>
            </a:extLst>
          </p:cNvPr>
          <p:cNvCxnSpPr/>
          <p:nvPr/>
        </p:nvCxnSpPr>
        <p:spPr>
          <a:xfrm>
            <a:off x="1471749" y="4153989"/>
            <a:ext cx="452845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5669831-0412-4D9A-A952-F80C028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77C7-3380-4511-8963-29440988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13" y="2252480"/>
            <a:ext cx="8915400" cy="838200"/>
          </a:xfrm>
        </p:spPr>
        <p:txBody>
          <a:bodyPr/>
          <a:lstStyle/>
          <a:p>
            <a:pPr>
              <a:defRPr/>
            </a:pPr>
            <a:r>
              <a:rPr lang="en-US" b="1" u="sng" dirty="0"/>
              <a:t>Approach 1</a:t>
            </a:r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nl-BE" b="1" u="sng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BE01E9F-AB17-4767-A479-5C2610AA0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86480"/>
              </p:ext>
            </p:extLst>
          </p:nvPr>
        </p:nvGraphicFramePr>
        <p:xfrm>
          <a:off x="2368410" y="3333750"/>
          <a:ext cx="6082253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06849">
                  <a:extLst>
                    <a:ext uri="{9D8B030D-6E8A-4147-A177-3AD203B41FA5}">
                      <a16:colId xmlns:a16="http://schemas.microsoft.com/office/drawing/2014/main" val="907550530"/>
                    </a:ext>
                  </a:extLst>
                </a:gridCol>
                <a:gridCol w="1486257">
                  <a:extLst>
                    <a:ext uri="{9D8B030D-6E8A-4147-A177-3AD203B41FA5}">
                      <a16:colId xmlns:a16="http://schemas.microsoft.com/office/drawing/2014/main" val="3160756937"/>
                    </a:ext>
                  </a:extLst>
                </a:gridCol>
                <a:gridCol w="1849131">
                  <a:extLst>
                    <a:ext uri="{9D8B030D-6E8A-4147-A177-3AD203B41FA5}">
                      <a16:colId xmlns:a16="http://schemas.microsoft.com/office/drawing/2014/main" val="1169071139"/>
                    </a:ext>
                  </a:extLst>
                </a:gridCol>
                <a:gridCol w="1140016">
                  <a:extLst>
                    <a:ext uri="{9D8B030D-6E8A-4147-A177-3AD203B41FA5}">
                      <a16:colId xmlns:a16="http://schemas.microsoft.com/office/drawing/2014/main" val="1293479669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70567836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20062547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0D849B-5AE2-42EF-BF5E-B45BFBB43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50374"/>
              </p:ext>
            </p:extLst>
          </p:nvPr>
        </p:nvGraphicFramePr>
        <p:xfrm>
          <a:off x="2368411" y="5257800"/>
          <a:ext cx="6866024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876108">
                  <a:extLst>
                    <a:ext uri="{9D8B030D-6E8A-4147-A177-3AD203B41FA5}">
                      <a16:colId xmlns:a16="http://schemas.microsoft.com/office/drawing/2014/main" val="2061539812"/>
                    </a:ext>
                  </a:extLst>
                </a:gridCol>
                <a:gridCol w="1735309">
                  <a:extLst>
                    <a:ext uri="{9D8B030D-6E8A-4147-A177-3AD203B41FA5}">
                      <a16:colId xmlns:a16="http://schemas.microsoft.com/office/drawing/2014/main" val="1897228691"/>
                    </a:ext>
                  </a:extLst>
                </a:gridCol>
                <a:gridCol w="2158989">
                  <a:extLst>
                    <a:ext uri="{9D8B030D-6E8A-4147-A177-3AD203B41FA5}">
                      <a16:colId xmlns:a16="http://schemas.microsoft.com/office/drawing/2014/main" val="1745215020"/>
                    </a:ext>
                  </a:extLst>
                </a:gridCol>
                <a:gridCol w="1095618">
                  <a:extLst>
                    <a:ext uri="{9D8B030D-6E8A-4147-A177-3AD203B41FA5}">
                      <a16:colId xmlns:a16="http://schemas.microsoft.com/office/drawing/2014/main" val="1602811422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extLst>
                  <a:ext uri="{0D108BD9-81ED-4DB2-BD59-A6C34878D82A}">
                    <a16:rowId xmlns:a16="http://schemas.microsoft.com/office/drawing/2014/main" val="573275352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ABC123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Bart Baesens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extLst>
                  <a:ext uri="{0D108BD9-81ED-4DB2-BD59-A6C34878D82A}">
                    <a16:rowId xmlns:a16="http://schemas.microsoft.com/office/drawing/2014/main" val="3548278285"/>
                  </a:ext>
                </a:extLst>
              </a:tr>
            </a:tbl>
          </a:graphicData>
        </a:graphic>
      </p:graphicFrame>
      <p:sp>
        <p:nvSpPr>
          <p:cNvPr id="50215" name="TextBox 15">
            <a:extLst>
              <a:ext uri="{FF2B5EF4-FFF2-40B4-BE49-F238E27FC236}">
                <a16:creationId xmlns:a16="http://schemas.microsoft.com/office/drawing/2014/main" id="{F7D30537-D532-4E54-BB33-E59AEEBEE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511" y="2906530"/>
            <a:ext cx="1624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 dirty="0">
                <a:latin typeface="Arial" panose="020B0604020202020204" pitchFamily="34" charset="0"/>
              </a:rPr>
              <a:t>OLD STATUS</a:t>
            </a:r>
            <a:endParaRPr lang="nl-BE" altLang="nl-BE" sz="1800" b="1" u="sng" dirty="0">
              <a:latin typeface="Arial" panose="020B0604020202020204" pitchFamily="34" charset="0"/>
            </a:endParaRPr>
          </a:p>
        </p:txBody>
      </p:sp>
      <p:sp>
        <p:nvSpPr>
          <p:cNvPr id="50216" name="TextBox 17">
            <a:extLst>
              <a:ext uri="{FF2B5EF4-FFF2-40B4-BE49-F238E27FC236}">
                <a16:creationId xmlns:a16="http://schemas.microsoft.com/office/drawing/2014/main" id="{FF0C6C47-1FD2-4157-B6BC-4F8DE7A64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511" y="4857751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1486C-82B5-412E-8C1A-B3594C5F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20</a:t>
            </a:fld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BCEEB0-9BAE-49BA-BBC9-62A9036035C2}"/>
              </a:ext>
            </a:extLst>
          </p:cNvPr>
          <p:cNvCxnSpPr>
            <a:cxnSpLocks/>
          </p:cNvCxnSpPr>
          <p:nvPr/>
        </p:nvCxnSpPr>
        <p:spPr>
          <a:xfrm>
            <a:off x="7578090" y="4279744"/>
            <a:ext cx="658001" cy="1630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1F544A4A-8AA7-4EF4-BA62-AEEBE41F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EE96715A-E330-4354-9633-723F13D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675" y="2411603"/>
            <a:ext cx="8915400" cy="572505"/>
          </a:xfrm>
        </p:spPr>
        <p:txBody>
          <a:bodyPr/>
          <a:lstStyle/>
          <a:p>
            <a:r>
              <a:rPr lang="en-US" altLang="nl-BE" b="1" u="sng" dirty="0"/>
              <a:t>Approach 2</a:t>
            </a:r>
            <a:endParaRPr lang="nl-BE" altLang="nl-BE" b="1" u="sn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21586-EEE2-463E-96AF-7F7852B9C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26434"/>
              </p:ext>
            </p:extLst>
          </p:nvPr>
        </p:nvGraphicFramePr>
        <p:xfrm>
          <a:off x="1748047" y="3597092"/>
          <a:ext cx="6465294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76406">
                  <a:extLst>
                    <a:ext uri="{9D8B030D-6E8A-4147-A177-3AD203B41FA5}">
                      <a16:colId xmlns:a16="http://schemas.microsoft.com/office/drawing/2014/main" val="888598021"/>
                    </a:ext>
                  </a:extLst>
                </a:gridCol>
                <a:gridCol w="1602279">
                  <a:extLst>
                    <a:ext uri="{9D8B030D-6E8A-4147-A177-3AD203B41FA5}">
                      <a16:colId xmlns:a16="http://schemas.microsoft.com/office/drawing/2014/main" val="2818021317"/>
                    </a:ext>
                  </a:extLst>
                </a:gridCol>
                <a:gridCol w="1929177">
                  <a:extLst>
                    <a:ext uri="{9D8B030D-6E8A-4147-A177-3AD203B41FA5}">
                      <a16:colId xmlns:a16="http://schemas.microsoft.com/office/drawing/2014/main" val="3889241031"/>
                    </a:ext>
                  </a:extLst>
                </a:gridCol>
                <a:gridCol w="1257432">
                  <a:extLst>
                    <a:ext uri="{9D8B030D-6E8A-4147-A177-3AD203B41FA5}">
                      <a16:colId xmlns:a16="http://schemas.microsoft.com/office/drawing/2014/main" val="860951963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CustomerName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097677689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884892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9701BC-CBD7-4295-A9B3-A9A74986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14813"/>
              </p:ext>
            </p:extLst>
          </p:nvPr>
        </p:nvGraphicFramePr>
        <p:xfrm>
          <a:off x="1748046" y="5422717"/>
          <a:ext cx="9580282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774984">
                  <a:extLst>
                    <a:ext uri="{9D8B030D-6E8A-4147-A177-3AD203B41FA5}">
                      <a16:colId xmlns:a16="http://schemas.microsoft.com/office/drawing/2014/main" val="1360589089"/>
                    </a:ext>
                  </a:extLst>
                </a:gridCol>
                <a:gridCol w="2129123">
                  <a:extLst>
                    <a:ext uri="{9D8B030D-6E8A-4147-A177-3AD203B41FA5}">
                      <a16:colId xmlns:a16="http://schemas.microsoft.com/office/drawing/2014/main" val="471336862"/>
                    </a:ext>
                  </a:extLst>
                </a:gridCol>
                <a:gridCol w="2042618">
                  <a:extLst>
                    <a:ext uri="{9D8B030D-6E8A-4147-A177-3AD203B41FA5}">
                      <a16:colId xmlns:a16="http://schemas.microsoft.com/office/drawing/2014/main" val="1932355063"/>
                    </a:ext>
                  </a:extLst>
                </a:gridCol>
                <a:gridCol w="1727316">
                  <a:extLst>
                    <a:ext uri="{9D8B030D-6E8A-4147-A177-3AD203B41FA5}">
                      <a16:colId xmlns:a16="http://schemas.microsoft.com/office/drawing/2014/main" val="3982852087"/>
                    </a:ext>
                  </a:extLst>
                </a:gridCol>
                <a:gridCol w="1906241">
                  <a:extLst>
                    <a:ext uri="{9D8B030D-6E8A-4147-A177-3AD203B41FA5}">
                      <a16:colId xmlns:a16="http://schemas.microsoft.com/office/drawing/2014/main" val="1519987188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Old 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New 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val="3552541751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ABC123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Bart Baesens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val="1019563817"/>
                  </a:ext>
                </a:extLst>
              </a:tr>
            </a:tbl>
          </a:graphicData>
        </a:graphic>
      </p:graphicFrame>
      <p:sp>
        <p:nvSpPr>
          <p:cNvPr id="54314" name="TextBox 6">
            <a:extLst>
              <a:ext uri="{FF2B5EF4-FFF2-40B4-BE49-F238E27FC236}">
                <a16:creationId xmlns:a16="http://schemas.microsoft.com/office/drawing/2014/main" id="{DECF0B68-0F86-48E3-80CC-CD7A934FF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109" y="3227204"/>
            <a:ext cx="162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OLD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54315" name="TextBox 7">
            <a:extLst>
              <a:ext uri="{FF2B5EF4-FFF2-40B4-BE49-F238E27FC236}">
                <a16:creationId xmlns:a16="http://schemas.microsoft.com/office/drawing/2014/main" id="{3207666F-6E26-4245-8E86-DA38C869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109" y="5032192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F7C1E-ED0F-4A5B-8357-4C1F4218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21</a:t>
            </a:fld>
            <a:endParaRPr lang="en-CA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8E77F36-9009-49E0-8BE3-D3C5A3976FA7}"/>
              </a:ext>
            </a:extLst>
          </p:cNvPr>
          <p:cNvSpPr/>
          <p:nvPr/>
        </p:nvSpPr>
        <p:spPr>
          <a:xfrm rot="5400000">
            <a:off x="10171497" y="4243661"/>
            <a:ext cx="402134" cy="191152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7C62F53F-3D09-493F-BCE0-79F815B4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239E9C8B-4D18-488E-BABF-D9A56A533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871" y="2240782"/>
            <a:ext cx="8915400" cy="629418"/>
          </a:xfrm>
        </p:spPr>
        <p:txBody>
          <a:bodyPr/>
          <a:lstStyle/>
          <a:p>
            <a:r>
              <a:rPr lang="en-US" altLang="nl-BE" b="1" u="sng" dirty="0"/>
              <a:t>Approach 3</a:t>
            </a:r>
            <a:endParaRPr lang="nl-BE" altLang="nl-BE" b="1" u="sng" dirty="0"/>
          </a:p>
          <a:p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CBCD2C-E1EC-486D-99EC-5F92BB0C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92414"/>
              </p:ext>
            </p:extLst>
          </p:nvPr>
        </p:nvGraphicFramePr>
        <p:xfrm>
          <a:off x="1588058" y="3238500"/>
          <a:ext cx="8714241" cy="85407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15315">
                  <a:extLst>
                    <a:ext uri="{9D8B030D-6E8A-4147-A177-3AD203B41FA5}">
                      <a16:colId xmlns:a16="http://schemas.microsoft.com/office/drawing/2014/main" val="2429715784"/>
                    </a:ext>
                  </a:extLst>
                </a:gridCol>
                <a:gridCol w="1219439">
                  <a:extLst>
                    <a:ext uri="{9D8B030D-6E8A-4147-A177-3AD203B41FA5}">
                      <a16:colId xmlns:a16="http://schemas.microsoft.com/office/drawing/2014/main" val="1156523564"/>
                    </a:ext>
                  </a:extLst>
                </a:gridCol>
                <a:gridCol w="1512940">
                  <a:extLst>
                    <a:ext uri="{9D8B030D-6E8A-4147-A177-3AD203B41FA5}">
                      <a16:colId xmlns:a16="http://schemas.microsoft.com/office/drawing/2014/main" val="719273747"/>
                    </a:ext>
                  </a:extLst>
                </a:gridCol>
                <a:gridCol w="939128">
                  <a:extLst>
                    <a:ext uri="{9D8B030D-6E8A-4147-A177-3AD203B41FA5}">
                      <a16:colId xmlns:a16="http://schemas.microsoft.com/office/drawing/2014/main" val="2433717682"/>
                    </a:ext>
                  </a:extLst>
                </a:gridCol>
                <a:gridCol w="1151173">
                  <a:extLst>
                    <a:ext uri="{9D8B030D-6E8A-4147-A177-3AD203B41FA5}">
                      <a16:colId xmlns:a16="http://schemas.microsoft.com/office/drawing/2014/main" val="2163033431"/>
                    </a:ext>
                  </a:extLst>
                </a:gridCol>
                <a:gridCol w="1151173">
                  <a:extLst>
                    <a:ext uri="{9D8B030D-6E8A-4147-A177-3AD203B41FA5}">
                      <a16:colId xmlns:a16="http://schemas.microsoft.com/office/drawing/2014/main" val="695975828"/>
                    </a:ext>
                  </a:extLst>
                </a:gridCol>
                <a:gridCol w="1425073">
                  <a:extLst>
                    <a:ext uri="{9D8B030D-6E8A-4147-A177-3AD203B41FA5}">
                      <a16:colId xmlns:a16="http://schemas.microsoft.com/office/drawing/2014/main" val="3731993454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CustomerKey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CustomerNr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CustomerName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Segment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Start_Date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End_Date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Current_Flag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90478034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123456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ABC123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27-02-2014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31-12-9999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2389486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D07C61-FA59-43B7-BEC0-B1CBF53B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59383"/>
              </p:ext>
            </p:extLst>
          </p:nvPr>
        </p:nvGraphicFramePr>
        <p:xfrm>
          <a:off x="1588059" y="4924425"/>
          <a:ext cx="8842131" cy="127952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57325">
                  <a:extLst>
                    <a:ext uri="{9D8B030D-6E8A-4147-A177-3AD203B41FA5}">
                      <a16:colId xmlns:a16="http://schemas.microsoft.com/office/drawing/2014/main" val="1323994212"/>
                    </a:ext>
                  </a:extLst>
                </a:gridCol>
                <a:gridCol w="1258386">
                  <a:extLst>
                    <a:ext uri="{9D8B030D-6E8A-4147-A177-3AD203B41FA5}">
                      <a16:colId xmlns:a16="http://schemas.microsoft.com/office/drawing/2014/main" val="985385156"/>
                    </a:ext>
                  </a:extLst>
                </a:gridCol>
                <a:gridCol w="1561261">
                  <a:extLst>
                    <a:ext uri="{9D8B030D-6E8A-4147-A177-3AD203B41FA5}">
                      <a16:colId xmlns:a16="http://schemas.microsoft.com/office/drawing/2014/main" val="739245982"/>
                    </a:ext>
                  </a:extLst>
                </a:gridCol>
                <a:gridCol w="969121">
                  <a:extLst>
                    <a:ext uri="{9D8B030D-6E8A-4147-A177-3AD203B41FA5}">
                      <a16:colId xmlns:a16="http://schemas.microsoft.com/office/drawing/2014/main" val="3504385171"/>
                    </a:ext>
                  </a:extLst>
                </a:gridCol>
                <a:gridCol w="1187940">
                  <a:extLst>
                    <a:ext uri="{9D8B030D-6E8A-4147-A177-3AD203B41FA5}">
                      <a16:colId xmlns:a16="http://schemas.microsoft.com/office/drawing/2014/main" val="1674522731"/>
                    </a:ext>
                  </a:extLst>
                </a:gridCol>
                <a:gridCol w="1187940">
                  <a:extLst>
                    <a:ext uri="{9D8B030D-6E8A-4147-A177-3AD203B41FA5}">
                      <a16:colId xmlns:a16="http://schemas.microsoft.com/office/drawing/2014/main" val="1246637193"/>
                    </a:ext>
                  </a:extLst>
                </a:gridCol>
                <a:gridCol w="1320158">
                  <a:extLst>
                    <a:ext uri="{9D8B030D-6E8A-4147-A177-3AD203B41FA5}">
                      <a16:colId xmlns:a16="http://schemas.microsoft.com/office/drawing/2014/main" val="1698182347"/>
                    </a:ext>
                  </a:extLst>
                </a:gridCol>
              </a:tblGrid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CustomerKey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CustomerNr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CustomerName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Segment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Start_Date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End_Date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Current_Flag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502993732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123456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ABC123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27-02-2014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27-02-2015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92375581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123457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ABC123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28-02-2015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31-12-9999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48277382"/>
                  </a:ext>
                </a:extLst>
              </a:tr>
            </a:tbl>
          </a:graphicData>
        </a:graphic>
      </p:graphicFrame>
      <p:sp>
        <p:nvSpPr>
          <p:cNvPr id="52289" name="TextBox 6">
            <a:extLst>
              <a:ext uri="{FF2B5EF4-FFF2-40B4-BE49-F238E27FC236}">
                <a16:creationId xmlns:a16="http://schemas.microsoft.com/office/drawing/2014/main" id="{5CD27009-4476-4934-B2B6-84BBFEC99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983" y="2870200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OLD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52290" name="TextBox 7">
            <a:extLst>
              <a:ext uri="{FF2B5EF4-FFF2-40B4-BE49-F238E27FC236}">
                <a16:creationId xmlns:a16="http://schemas.microsoft.com/office/drawing/2014/main" id="{55300E5C-9DD8-4847-BC17-C0640876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983" y="4503737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4CCCE-C7B8-40B7-B6DB-0ED8807F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22</a:t>
            </a:fld>
            <a:endParaRPr lang="en-CA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B5C10-CA3D-4D62-8600-45363904B35A}"/>
              </a:ext>
            </a:extLst>
          </p:cNvPr>
          <p:cNvSpPr/>
          <p:nvPr/>
        </p:nvSpPr>
        <p:spPr>
          <a:xfrm rot="5400000">
            <a:off x="8217446" y="1124495"/>
            <a:ext cx="368299" cy="367936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BB728E6-C400-4085-BDD0-9E5C442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Rapidly changing dimensions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98F8BFF-CFF5-4561-8565-DC26CB84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366132"/>
            <a:ext cx="9554956" cy="1146072"/>
          </a:xfrm>
        </p:spPr>
        <p:txBody>
          <a:bodyPr>
            <a:normAutofit/>
          </a:bodyPr>
          <a:lstStyle/>
          <a:p>
            <a:pPr marL="457200" indent="-457200"/>
            <a:r>
              <a:rPr lang="en-US" altLang="nl-BE" sz="2000" dirty="0"/>
              <a:t>Dimensions that </a:t>
            </a:r>
            <a:r>
              <a:rPr lang="en-US" altLang="nl-BE" sz="2000" b="1" dirty="0"/>
              <a:t>change rapidly and regularly </a:t>
            </a:r>
            <a:r>
              <a:rPr lang="en-US" altLang="nl-BE" sz="2000" dirty="0"/>
              <a:t>over a period of time</a:t>
            </a:r>
          </a:p>
          <a:p>
            <a:pPr marL="457200" indent="-457200"/>
            <a:r>
              <a:rPr lang="en-US" altLang="nl-BE" sz="2000" dirty="0"/>
              <a:t>Separate rapidly changing attribute </a:t>
            </a:r>
            <a:r>
              <a:rPr lang="en-US" altLang="nl-BE" sz="2000" b="1" dirty="0"/>
              <a:t>by implementing junk dimension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36FDD-01A7-4CA0-8CB1-DCE4EC7C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23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CB52C-D1E0-41B7-A529-64F77C788DE5}"/>
              </a:ext>
            </a:extLst>
          </p:cNvPr>
          <p:cNvSpPr/>
          <p:nvPr/>
        </p:nvSpPr>
        <p:spPr>
          <a:xfrm>
            <a:off x="2396227" y="4017254"/>
            <a:ext cx="2039439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PATIENT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Patient_id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Marital_status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BMI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DA2DD-8288-4CC6-9093-54ACB9DD91DA}"/>
              </a:ext>
            </a:extLst>
          </p:cNvPr>
          <p:cNvSpPr/>
          <p:nvPr/>
        </p:nvSpPr>
        <p:spPr>
          <a:xfrm>
            <a:off x="6090303" y="3429000"/>
            <a:ext cx="2039439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PATIENT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Patient_id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Marital_status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F45F2-B686-44AF-A1C2-39324281389D}"/>
              </a:ext>
            </a:extLst>
          </p:cNvPr>
          <p:cNvSpPr/>
          <p:nvPr/>
        </p:nvSpPr>
        <p:spPr>
          <a:xfrm>
            <a:off x="6090302" y="5032917"/>
            <a:ext cx="2039439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PATIENT_VISIT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Visit_ID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Patient_id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Visit_Date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BMI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04DEE4-B526-4169-9261-1F36A4DEDC8B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4435666" y="4167664"/>
            <a:ext cx="1654637" cy="865253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D2AA29-5424-4035-A5FF-1A28D6E1190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435666" y="5032917"/>
            <a:ext cx="1654636" cy="877163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C8B9-CB4E-4DE2-BEA5-75FBFA29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Extract, Transform, Load (ETL)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2D1F-8355-4814-83F3-2843E7231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228" y="2613548"/>
            <a:ext cx="5948872" cy="3907832"/>
          </a:xfrm>
        </p:spPr>
        <p:txBody>
          <a:bodyPr>
            <a:normAutofit/>
          </a:bodyPr>
          <a:lstStyle/>
          <a:p>
            <a:r>
              <a:rPr lang="en-US" sz="2000" b="1" dirty="0"/>
              <a:t>Capture data </a:t>
            </a:r>
            <a:r>
              <a:rPr lang="en-US" sz="2000" dirty="0"/>
              <a:t>from multiple, heterogeneous sources and </a:t>
            </a:r>
            <a:r>
              <a:rPr lang="en-US" sz="2000" b="1" dirty="0"/>
              <a:t>integrate</a:t>
            </a:r>
            <a:r>
              <a:rPr lang="en-US" sz="2000" dirty="0"/>
              <a:t> into a single persistent store</a:t>
            </a:r>
          </a:p>
          <a:p>
            <a:r>
              <a:rPr lang="en-US" sz="2000" dirty="0"/>
              <a:t>ETL activities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extract</a:t>
            </a:r>
            <a:r>
              <a:rPr lang="en-US" sz="2000" dirty="0"/>
              <a:t>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transform</a:t>
            </a:r>
            <a:r>
              <a:rPr lang="en-US" sz="2000" dirty="0"/>
              <a:t>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load</a:t>
            </a:r>
            <a:r>
              <a:rPr lang="en-US" sz="2000" dirty="0"/>
              <a:t> transformed data </a:t>
            </a:r>
          </a:p>
          <a:p>
            <a:r>
              <a:rPr lang="en-US" altLang="nl-BE" sz="2000" dirty="0"/>
              <a:t>Can </a:t>
            </a:r>
            <a:r>
              <a:rPr lang="en-US" altLang="nl-BE" sz="2000" b="1" dirty="0"/>
              <a:t>consume up to 80% </a:t>
            </a:r>
            <a:r>
              <a:rPr lang="en-US" altLang="nl-BE" sz="2000" dirty="0"/>
              <a:t>of all efforts needed to set up a data warehouse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9875C-FBDA-487C-B1C9-99CFA79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2A648-3FA5-4FC3-9603-FDB0D62D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2" y="3081972"/>
            <a:ext cx="5057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B034A526-E143-4328-A3D6-D97EED5A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144606" cy="728480"/>
          </a:xfrm>
        </p:spPr>
        <p:txBody>
          <a:bodyPr/>
          <a:lstStyle/>
          <a:p>
            <a:r>
              <a:rPr lang="en-US" altLang="nl-BE" dirty="0"/>
              <a:t>ETL Process</a:t>
            </a:r>
            <a:endParaRPr lang="nl-BE" altLang="nl-BE" dirty="0"/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E6F85634-7470-42C9-83E3-07293C61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421205"/>
            <a:ext cx="8915400" cy="4001591"/>
          </a:xfrm>
        </p:spPr>
        <p:txBody>
          <a:bodyPr>
            <a:normAutofit fontScale="92500" lnSpcReduction="20000"/>
          </a:bodyPr>
          <a:lstStyle/>
          <a:p>
            <a:r>
              <a:rPr lang="en-US" altLang="nl-BE" sz="2400" b="1" dirty="0"/>
              <a:t>Extraction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Full or incremental</a:t>
            </a:r>
          </a:p>
          <a:p>
            <a:r>
              <a:rPr lang="en-US" altLang="nl-BE" sz="2400" b="1" dirty="0"/>
              <a:t>Transformation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formatting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cleansing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aggregation and merging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enrichment</a:t>
            </a:r>
          </a:p>
          <a:p>
            <a:r>
              <a:rPr lang="en-US" altLang="nl-BE" sz="2400" b="1" dirty="0"/>
              <a:t>Loading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Fill the fact and dimension tables</a:t>
            </a:r>
          </a:p>
          <a:p>
            <a:r>
              <a:rPr lang="en-US" altLang="nl-BE" sz="2400" b="1" dirty="0"/>
              <a:t>Documentation </a:t>
            </a:r>
            <a:r>
              <a:rPr lang="en-US" altLang="nl-BE" sz="2400" dirty="0"/>
              <a:t>and</a:t>
            </a:r>
            <a:r>
              <a:rPr lang="en-US" altLang="nl-BE" sz="2400" b="1" dirty="0"/>
              <a:t> metadata</a:t>
            </a:r>
            <a:endParaRPr lang="nl-BE" altLang="nl-BE" sz="2400" b="1" dirty="0"/>
          </a:p>
          <a:p>
            <a:pPr lvl="1"/>
            <a:endParaRPr lang="nl-BE" altLang="nl-B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598FB-0593-4C99-BF6B-635C074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950A99C-F542-4B5A-B9B8-C7BFE66F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Marts</a:t>
            </a:r>
            <a:endParaRPr lang="nl-BE" altLang="nl-BE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E33CBB4E-E72C-430D-9D56-56CFF250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1623"/>
            <a:ext cx="5569937" cy="4005644"/>
          </a:xfrm>
        </p:spPr>
        <p:txBody>
          <a:bodyPr>
            <a:normAutofit lnSpcReduction="10000"/>
          </a:bodyPr>
          <a:lstStyle/>
          <a:p>
            <a:r>
              <a:rPr lang="en-US" altLang="nl-BE" dirty="0"/>
              <a:t>A </a:t>
            </a:r>
            <a:r>
              <a:rPr lang="en-US" altLang="nl-BE" b="1" dirty="0"/>
              <a:t>data mart </a:t>
            </a:r>
            <a:r>
              <a:rPr lang="en-US" altLang="nl-BE" dirty="0"/>
              <a:t>is a </a:t>
            </a:r>
            <a:r>
              <a:rPr lang="en-US" altLang="nl-BE" b="1" dirty="0"/>
              <a:t>scaled down version </a:t>
            </a:r>
            <a:r>
              <a:rPr lang="en-US" altLang="nl-BE" dirty="0"/>
              <a:t>of a data warehouse aimed at meeting the information needs of a homogeneous small group of end-users such as a department or business unit </a:t>
            </a:r>
          </a:p>
          <a:p>
            <a:r>
              <a:rPr lang="en-US" altLang="nl-BE" dirty="0"/>
              <a:t>Provide </a:t>
            </a:r>
            <a:r>
              <a:rPr lang="en-US" altLang="nl-BE" b="1" dirty="0"/>
              <a:t>focused content + improve query </a:t>
            </a:r>
            <a:r>
              <a:rPr lang="en-US" altLang="nl-BE" dirty="0"/>
              <a:t>performance</a:t>
            </a:r>
          </a:p>
          <a:p>
            <a:r>
              <a:rPr lang="en-US" altLang="nl-BE" b="1" dirty="0"/>
              <a:t>Dependent data marts </a:t>
            </a:r>
            <a:r>
              <a:rPr lang="en-US" altLang="nl-BE" dirty="0"/>
              <a:t>pull their data directly from a central data warehouse</a:t>
            </a:r>
          </a:p>
          <a:p>
            <a:r>
              <a:rPr lang="en-US" altLang="nl-BE" b="1" dirty="0"/>
              <a:t>Independent data marts </a:t>
            </a:r>
            <a:r>
              <a:rPr lang="en-US" altLang="nl-BE" dirty="0"/>
              <a:t>are standalone systems drawing data directly from the operational systems, external sources or a combination of both </a:t>
            </a:r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9C99-7F14-4CD0-8C9E-5EDE3C12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25" y="2421623"/>
            <a:ext cx="3381879" cy="163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70AF38-9E19-402E-8852-58B69536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25" y="4701078"/>
            <a:ext cx="3381879" cy="171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FEAD1-5B02-4183-B6C2-6B7C9BF4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26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0D51-A047-4AE7-A5C7-077EAA5C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F38D-9F35-4C39-80C1-B3A79203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93780"/>
            <a:ext cx="474664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data lake </a:t>
            </a:r>
            <a:r>
              <a:rPr lang="en-US" sz="2000" dirty="0"/>
              <a:t>is a centralized repository that allows you to store all your </a:t>
            </a:r>
            <a:r>
              <a:rPr lang="en-US" sz="2000" b="1" dirty="0"/>
              <a:t>structured</a:t>
            </a:r>
            <a:r>
              <a:rPr lang="en-US" sz="2000" dirty="0"/>
              <a:t> and </a:t>
            </a:r>
            <a:r>
              <a:rPr lang="en-US" sz="2000" b="1" dirty="0"/>
              <a:t>unstructured</a:t>
            </a:r>
            <a:r>
              <a:rPr lang="en-US" sz="2000" dirty="0"/>
              <a:t> data at any scale</a:t>
            </a:r>
          </a:p>
          <a:p>
            <a:r>
              <a:rPr lang="en-US" sz="2000" dirty="0"/>
              <a:t>You can </a:t>
            </a:r>
            <a:r>
              <a:rPr lang="en-US" sz="2000" b="1" dirty="0"/>
              <a:t>store your data as-is</a:t>
            </a:r>
            <a:r>
              <a:rPr lang="en-US" sz="2000" dirty="0"/>
              <a:t>, without having to first structure the data, and run different types of analytics—from dashboards and visualizations to big data processing, real-time analytics, and machine learning to guide better decisions</a:t>
            </a: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8AC3-50D5-4155-9232-D6B9FA09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CEFE-B7ED-4F82-810F-4D8CE208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89992"/>
            <a:ext cx="5459397" cy="28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7EA46454-BFEA-4BEE-B2F7-D6827078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z="3200"/>
              <a:t>Virtual Data Warehouses and Virtual Data Marts</a:t>
            </a:r>
            <a:endParaRPr lang="nl-BE" altLang="nl-BE" sz="3200"/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6299390-E11F-4081-A5F6-9BE09BFB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4855"/>
            <a:ext cx="6426464" cy="4288493"/>
          </a:xfrm>
        </p:spPr>
        <p:txBody>
          <a:bodyPr>
            <a:noAutofit/>
          </a:bodyPr>
          <a:lstStyle/>
          <a:p>
            <a:r>
              <a:rPr lang="en-US" altLang="nl-BE" dirty="0"/>
              <a:t>Idea of virtualization is to use middleware to create a logical or </a:t>
            </a:r>
            <a:r>
              <a:rPr lang="en-US" altLang="nl-BE" b="1" dirty="0"/>
              <a:t>virtual data warehouse</a:t>
            </a:r>
            <a:r>
              <a:rPr lang="en-US" altLang="nl-BE" dirty="0"/>
              <a:t> or </a:t>
            </a:r>
            <a:r>
              <a:rPr lang="en-US" altLang="nl-BE" b="1" dirty="0"/>
              <a:t>virtual data mart</a:t>
            </a:r>
            <a:r>
              <a:rPr lang="en-US" altLang="nl-BE" dirty="0"/>
              <a:t> which has </a:t>
            </a:r>
            <a:r>
              <a:rPr lang="en-US" altLang="nl-BE" b="1" dirty="0"/>
              <a:t>no physical data </a:t>
            </a:r>
            <a:r>
              <a:rPr lang="en-US" altLang="nl-BE" dirty="0"/>
              <a:t>but provides </a:t>
            </a:r>
            <a:r>
              <a:rPr lang="en-US" altLang="nl-BE" b="1" dirty="0"/>
              <a:t>a single point of access</a:t>
            </a:r>
            <a:r>
              <a:rPr lang="en-US" altLang="nl-BE" dirty="0"/>
              <a:t> to a set of underlying physical data stores</a:t>
            </a:r>
          </a:p>
          <a:p>
            <a:r>
              <a:rPr lang="en-US" altLang="nl-BE" dirty="0"/>
              <a:t>Data is only accessed (‘pulled’) </a:t>
            </a:r>
            <a:r>
              <a:rPr lang="en-US" altLang="nl-BE" b="1" dirty="0"/>
              <a:t>at query time</a:t>
            </a:r>
          </a:p>
          <a:p>
            <a:r>
              <a:rPr lang="en-US" altLang="nl-BE" dirty="0"/>
              <a:t>Virtual Data warehouse can be built as </a:t>
            </a:r>
            <a:r>
              <a:rPr lang="en-US" altLang="nl-BE" b="1" dirty="0"/>
              <a:t>a set of SQL views </a:t>
            </a:r>
            <a:r>
              <a:rPr lang="en-US" altLang="nl-BE" dirty="0"/>
              <a:t>directly on the underlying operational data sources</a:t>
            </a:r>
          </a:p>
          <a:p>
            <a:r>
              <a:rPr lang="en-US" altLang="nl-BE" b="1" dirty="0"/>
              <a:t>Disadvantages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Extra processing capacity from the underlying (operational)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Not possible to keep track of historical data </a:t>
            </a:r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4B4F8-DD96-4C03-B418-7587628C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08" y="3108433"/>
            <a:ext cx="3787318" cy="24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A2300-68C8-46F1-A98C-0AECB2A7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05E45F59-7B43-47B3-8D62-9A96F437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Business Intelligence</a:t>
            </a:r>
            <a:endParaRPr lang="nl-BE" altLang="nl-BE"/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1EA08D57-11FD-40FA-82EF-3154FCEA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96782" cy="3867638"/>
          </a:xfrm>
        </p:spPr>
        <p:txBody>
          <a:bodyPr>
            <a:noAutofit/>
          </a:bodyPr>
          <a:lstStyle/>
          <a:p>
            <a:r>
              <a:rPr lang="en-US" altLang="nl-BE" sz="2000" b="1" dirty="0"/>
              <a:t>Business intelligence (BI)</a:t>
            </a:r>
            <a:r>
              <a:rPr lang="en-US" altLang="nl-BE" sz="2000" dirty="0"/>
              <a:t> is referred to as the set of activities, techniques and tools aimed at </a:t>
            </a:r>
            <a:r>
              <a:rPr lang="en-US" altLang="nl-BE" sz="2000" b="1" dirty="0"/>
              <a:t>understanding patterns in past data </a:t>
            </a:r>
            <a:r>
              <a:rPr lang="en-US" altLang="nl-BE" sz="2000" dirty="0"/>
              <a:t>and </a:t>
            </a:r>
            <a:r>
              <a:rPr lang="en-US" altLang="nl-BE" sz="2000" b="1" dirty="0"/>
              <a:t>predicting the future</a:t>
            </a:r>
            <a:r>
              <a:rPr lang="en-US" altLang="nl-BE" sz="2000" dirty="0"/>
              <a:t>.</a:t>
            </a:r>
          </a:p>
          <a:p>
            <a:r>
              <a:rPr lang="en-US" altLang="nl-BE" sz="2000" dirty="0"/>
              <a:t>It’s all about </a:t>
            </a:r>
            <a:r>
              <a:rPr lang="en-US" altLang="nl-BE" sz="2000" b="1" dirty="0"/>
              <a:t>Data</a:t>
            </a:r>
            <a:r>
              <a:rPr lang="en-US" altLang="nl-BE" sz="2000" dirty="0"/>
              <a:t>. Garbage In, Garbage Out (</a:t>
            </a:r>
            <a:r>
              <a:rPr lang="en-US" altLang="nl-BE" sz="2000" b="1" dirty="0" err="1"/>
              <a:t>GiGo</a:t>
            </a:r>
            <a:r>
              <a:rPr lang="en-US" altLang="nl-BE" sz="2000" dirty="0"/>
              <a:t>) </a:t>
            </a:r>
          </a:p>
          <a:p>
            <a:r>
              <a:rPr lang="en-US" altLang="nl-BE" sz="2000" dirty="0"/>
              <a:t>BI techniques</a:t>
            </a:r>
          </a:p>
          <a:p>
            <a:pPr lvl="1"/>
            <a:r>
              <a:rPr lang="en-US" altLang="nl-BE" sz="1800" b="1" dirty="0"/>
              <a:t>(Ad hoc) Query and Reporting</a:t>
            </a:r>
          </a:p>
          <a:p>
            <a:pPr lvl="1"/>
            <a:r>
              <a:rPr lang="en-US" altLang="nl-BE" sz="1800" b="1" dirty="0"/>
              <a:t>Pivot tables </a:t>
            </a:r>
          </a:p>
          <a:p>
            <a:pPr lvl="1"/>
            <a:r>
              <a:rPr lang="en-US" altLang="nl-BE" sz="1800" b="1" dirty="0"/>
              <a:t>OLAP</a:t>
            </a:r>
          </a:p>
          <a:p>
            <a:pPr lvl="1"/>
            <a:r>
              <a:rPr lang="en-US" altLang="nl-BE" sz="1800" b="1" dirty="0"/>
              <a:t>Data Mining</a:t>
            </a:r>
            <a:endParaRPr lang="nl-BE" altLang="nl-BE" sz="1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E4CC-6895-46D4-BDA4-0DC57072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29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B07A455-1625-4A63-8F2A-4AB47477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for Decision Making</a:t>
            </a:r>
            <a:endParaRPr lang="nl-BE" altLang="nl-BE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3727E362-8DF8-4C35-86F9-A6893929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54" y="2289189"/>
            <a:ext cx="9459311" cy="4273081"/>
          </a:xfrm>
        </p:spPr>
        <p:txBody>
          <a:bodyPr>
            <a:noAutofit/>
          </a:bodyPr>
          <a:lstStyle/>
          <a:p>
            <a:r>
              <a:rPr lang="en-US" altLang="nl-BE" sz="1600" b="1" dirty="0"/>
              <a:t>Strategic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b="1" dirty="0"/>
              <a:t>Senior management </a:t>
            </a:r>
            <a:r>
              <a:rPr lang="en-US" altLang="nl-BE" sz="1400" dirty="0"/>
              <a:t>whose decisions related to strategy involve company-wide matters enacted over the long term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Senior management must translate </a:t>
            </a:r>
            <a:r>
              <a:rPr lang="en-US" altLang="nl-BE" sz="1400" b="1" dirty="0"/>
              <a:t>the vast scope of mission and vision </a:t>
            </a:r>
            <a:r>
              <a:rPr lang="en-US" altLang="nl-BE" sz="1400" dirty="0"/>
              <a:t>(such as growth or diversification</a:t>
            </a:r>
            <a:r>
              <a:rPr lang="en-CA" altLang="nl-BE" sz="1400" dirty="0"/>
              <a:t>) </a:t>
            </a:r>
            <a:r>
              <a:rPr lang="en-US" altLang="nl-BE" sz="1400" dirty="0"/>
              <a:t>into concrete achievements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Of all management levels, upper managers spend the most time </a:t>
            </a:r>
            <a:r>
              <a:rPr lang="en-US" altLang="nl-BE" sz="1400" b="1" dirty="0"/>
              <a:t>making decisions </a:t>
            </a:r>
            <a:r>
              <a:rPr lang="en-US" altLang="nl-BE" sz="1400" dirty="0"/>
              <a:t>involving plans </a:t>
            </a:r>
            <a:endParaRPr lang="en-US" altLang="nl-BE" sz="1400" b="1" dirty="0"/>
          </a:p>
          <a:p>
            <a:r>
              <a:rPr lang="en-US" altLang="nl-BE" sz="1600" b="1" dirty="0"/>
              <a:t>Tactical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Once upper management decides the overall direction of the company it’s up to </a:t>
            </a:r>
            <a:r>
              <a:rPr lang="en-US" sz="1400" b="1" dirty="0"/>
              <a:t>middle management</a:t>
            </a:r>
            <a:r>
              <a:rPr lang="en-US" sz="1400" dirty="0"/>
              <a:t> to choose smaller tactical objectives that, put together, accomplish strategic goals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Middle managers create </a:t>
            </a:r>
            <a:r>
              <a:rPr lang="en-US" sz="1400" b="1" dirty="0"/>
              <a:t>tactical plans</a:t>
            </a:r>
            <a:r>
              <a:rPr lang="en-US" sz="1400" dirty="0"/>
              <a:t>, which have more detail than strategic plans with some </a:t>
            </a:r>
            <a:r>
              <a:rPr lang="en-US" sz="1400" b="1" dirty="0"/>
              <a:t>measurable efficiency </a:t>
            </a:r>
            <a:r>
              <a:rPr lang="en-US" sz="1400" dirty="0"/>
              <a:t>or quality improvement</a:t>
            </a:r>
          </a:p>
          <a:p>
            <a:r>
              <a:rPr lang="en-US" altLang="nl-BE" sz="1600" b="1" dirty="0"/>
              <a:t>Operational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b="1" dirty="0"/>
              <a:t>Day-to-day business decisions </a:t>
            </a:r>
            <a:r>
              <a:rPr lang="en-US" altLang="nl-BE" sz="1400" dirty="0"/>
              <a:t>with short time frame</a:t>
            </a:r>
            <a:endParaRPr lang="nl-BE" altLang="nl-BE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On-Line Transaction Processing (</a:t>
            </a:r>
            <a:r>
              <a:rPr lang="en-US" altLang="nl-BE" sz="1400" b="1" dirty="0">
                <a:solidFill>
                  <a:srgbClr val="C00000"/>
                </a:solidFill>
              </a:rPr>
              <a:t>OLTP</a:t>
            </a:r>
            <a:r>
              <a:rPr lang="en-US" altLang="nl-BE" sz="14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endParaRPr lang="nl-BE" altLang="nl-BE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E4DD4-4C31-4D78-A9B4-477ABFD059B7}"/>
              </a:ext>
            </a:extLst>
          </p:cNvPr>
          <p:cNvSpPr txBox="1"/>
          <p:nvPr/>
        </p:nvSpPr>
        <p:spPr>
          <a:xfrm rot="19361489">
            <a:off x="3945897" y="3748398"/>
            <a:ext cx="477887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2000" dirty="0"/>
              <a:t>On-Line Analytical Processing (</a:t>
            </a:r>
            <a:r>
              <a:rPr lang="en-CA" sz="2000" b="1" dirty="0">
                <a:solidFill>
                  <a:srgbClr val="C00000"/>
                </a:solidFill>
              </a:rPr>
              <a:t>OLAP</a:t>
            </a:r>
            <a:r>
              <a:rPr lang="en-CA" sz="20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F8C7C4-963D-4253-8C73-3F8ED75E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5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CA600AAB-ABD0-4AA2-8991-8E25634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Query and Reporting</a:t>
            </a:r>
            <a:endParaRPr lang="nl-BE" altLang="nl-BE"/>
          </a:p>
        </p:txBody>
      </p:sp>
      <p:sp>
        <p:nvSpPr>
          <p:cNvPr id="93187" name="Content Placeholder 2">
            <a:extLst>
              <a:ext uri="{FF2B5EF4-FFF2-40B4-BE49-F238E27FC236}">
                <a16:creationId xmlns:a16="http://schemas.microsoft.com/office/drawing/2014/main" id="{32BD8C2E-B8EC-44F9-9434-0B1C47460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07314" cy="3416300"/>
          </a:xfrm>
        </p:spPr>
        <p:txBody>
          <a:bodyPr>
            <a:normAutofit/>
          </a:bodyPr>
          <a:lstStyle/>
          <a:p>
            <a:r>
              <a:rPr lang="en-US" altLang="nl-BE" sz="2400" dirty="0"/>
              <a:t>Business user can </a:t>
            </a:r>
            <a:r>
              <a:rPr lang="en-US" altLang="nl-BE" sz="2400" b="1" dirty="0"/>
              <a:t>graphically and interactively </a:t>
            </a:r>
            <a:r>
              <a:rPr lang="en-US" altLang="nl-BE" sz="2400" dirty="0"/>
              <a:t>design a query and corresponding report</a:t>
            </a:r>
          </a:p>
          <a:p>
            <a:r>
              <a:rPr lang="en-US" altLang="nl-BE" sz="2400" b="1" dirty="0"/>
              <a:t>Self Service BI</a:t>
            </a:r>
          </a:p>
          <a:p>
            <a:r>
              <a:rPr lang="en-US" altLang="nl-BE" sz="2400" dirty="0"/>
              <a:t>Query by Example (</a:t>
            </a:r>
            <a:r>
              <a:rPr lang="en-US" altLang="nl-BE" sz="2400" b="1" dirty="0"/>
              <a:t>QBE</a:t>
            </a:r>
            <a:r>
              <a:rPr lang="en-US" altLang="nl-BE" sz="2400" dirty="0"/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a query is composed in a user-friendly and visual way</a:t>
            </a:r>
          </a:p>
          <a:p>
            <a:r>
              <a:rPr lang="en-US" altLang="nl-BE" sz="2400" b="1" dirty="0"/>
              <a:t>Reports</a:t>
            </a:r>
            <a:r>
              <a:rPr lang="en-US" altLang="nl-BE" sz="2400" dirty="0"/>
              <a:t> can be refreshed at any time  </a:t>
            </a:r>
          </a:p>
          <a:p>
            <a:r>
              <a:rPr lang="en-US" altLang="nl-BE" sz="2400" dirty="0"/>
              <a:t>Innovative </a:t>
            </a:r>
            <a:r>
              <a:rPr lang="en-US" altLang="nl-BE" sz="2400" b="1" dirty="0"/>
              <a:t>visualization techniques </a:t>
            </a:r>
            <a:endParaRPr lang="nl-BE" altLang="nl-BE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841B6-6043-4061-93A1-82F5C573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30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F003463E-8601-4BE0-96C2-7BAC55D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Pivot tables</a:t>
            </a:r>
            <a:endParaRPr lang="nl-BE" altLang="nl-BE"/>
          </a:p>
        </p:txBody>
      </p:sp>
      <p:sp>
        <p:nvSpPr>
          <p:cNvPr id="95235" name="Content Placeholder 2">
            <a:extLst>
              <a:ext uri="{FF2B5EF4-FFF2-40B4-BE49-F238E27FC236}">
                <a16:creationId xmlns:a16="http://schemas.microsoft.com/office/drawing/2014/main" id="{D0982F35-7F14-4877-84F4-67156FAD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544" y="2251652"/>
            <a:ext cx="8915400" cy="1673225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A </a:t>
            </a:r>
            <a:r>
              <a:rPr lang="en-US" altLang="nl-BE" sz="2000" b="1" dirty="0"/>
              <a:t>pivot or cross-table</a:t>
            </a:r>
            <a:r>
              <a:rPr lang="en-US" altLang="nl-BE" sz="2000" dirty="0"/>
              <a:t> is a popular data summarization tool</a:t>
            </a:r>
          </a:p>
          <a:p>
            <a:r>
              <a:rPr lang="en-US" altLang="nl-BE" sz="2000" dirty="0"/>
              <a:t>It essentially </a:t>
            </a:r>
            <a:r>
              <a:rPr lang="en-US" altLang="nl-BE" sz="2000" b="1" dirty="0"/>
              <a:t>cross-tabulates a set of dimensions </a:t>
            </a:r>
            <a:r>
              <a:rPr lang="en-US" altLang="nl-BE" sz="2000" dirty="0"/>
              <a:t>in such a way that multidimensional data can be represented in a two-dimensional tabular format</a:t>
            </a:r>
            <a:endParaRPr lang="nl-BE" altLang="nl-BE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5E4514-8664-4D28-82D1-63AC4646C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04746"/>
              </p:ext>
            </p:extLst>
          </p:nvPr>
        </p:nvGraphicFramePr>
        <p:xfrm>
          <a:off x="1154954" y="3869937"/>
          <a:ext cx="5898989" cy="255911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83278">
                  <a:extLst>
                    <a:ext uri="{9D8B030D-6E8A-4147-A177-3AD203B41FA5}">
                      <a16:colId xmlns:a16="http://schemas.microsoft.com/office/drawing/2014/main" val="3974694185"/>
                    </a:ext>
                  </a:extLst>
                </a:gridCol>
                <a:gridCol w="1016338">
                  <a:extLst>
                    <a:ext uri="{9D8B030D-6E8A-4147-A177-3AD203B41FA5}">
                      <a16:colId xmlns:a16="http://schemas.microsoft.com/office/drawing/2014/main" val="3043048261"/>
                    </a:ext>
                  </a:extLst>
                </a:gridCol>
                <a:gridCol w="671570">
                  <a:extLst>
                    <a:ext uri="{9D8B030D-6E8A-4147-A177-3AD203B41FA5}">
                      <a16:colId xmlns:a16="http://schemas.microsoft.com/office/drawing/2014/main" val="3454830213"/>
                    </a:ext>
                  </a:extLst>
                </a:gridCol>
                <a:gridCol w="738726">
                  <a:extLst>
                    <a:ext uri="{9D8B030D-6E8A-4147-A177-3AD203B41FA5}">
                      <a16:colId xmlns:a16="http://schemas.microsoft.com/office/drawing/2014/main" val="3881927497"/>
                    </a:ext>
                  </a:extLst>
                </a:gridCol>
                <a:gridCol w="738727">
                  <a:extLst>
                    <a:ext uri="{9D8B030D-6E8A-4147-A177-3AD203B41FA5}">
                      <a16:colId xmlns:a16="http://schemas.microsoft.com/office/drawing/2014/main" val="1758262073"/>
                    </a:ext>
                  </a:extLst>
                </a:gridCol>
                <a:gridCol w="608610">
                  <a:extLst>
                    <a:ext uri="{9D8B030D-6E8A-4147-A177-3AD203B41FA5}">
                      <a16:colId xmlns:a16="http://schemas.microsoft.com/office/drawing/2014/main" val="963520356"/>
                    </a:ext>
                  </a:extLst>
                </a:gridCol>
                <a:gridCol w="1341740">
                  <a:extLst>
                    <a:ext uri="{9D8B030D-6E8A-4147-A177-3AD203B41FA5}">
                      <a16:colId xmlns:a16="http://schemas.microsoft.com/office/drawing/2014/main" val="2967934146"/>
                    </a:ext>
                  </a:extLst>
                </a:gridCol>
              </a:tblGrid>
              <a:tr h="142563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Sales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Quarter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dirty="0">
                          <a:effectLst/>
                        </a:rPr>
                        <a:t>Total</a:t>
                      </a:r>
                      <a:endParaRPr lang="nl-BE" sz="1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360312144"/>
                  </a:ext>
                </a:extLst>
              </a:tr>
              <a:tr h="14323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Q2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Q4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1562299275"/>
                  </a:ext>
                </a:extLst>
              </a:tr>
              <a:tr h="142612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Region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Europe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4008130539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Africa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1032328477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Asia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542971863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America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3307862129"/>
                  </a:ext>
                </a:extLst>
              </a:tr>
              <a:tr h="1426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effectLst/>
                        </a:rPr>
                        <a:t>Total</a:t>
                      </a:r>
                      <a:endParaRPr lang="nl-BE" sz="1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1340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71093847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D7FAA-7A07-4BA4-AFC1-DAFB9169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5F5D5-20EF-40A3-A50F-05DC99CD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10" y="3869937"/>
            <a:ext cx="4460027" cy="270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21F92A91-44F4-4272-968C-9595DA96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On-Line Analytical Processing (OLAP)</a:t>
            </a:r>
            <a:endParaRPr lang="nl-BE" altLang="nl-BE"/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989106AE-C952-40B0-9C17-F5E83B97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637732" cy="3416300"/>
          </a:xfrm>
        </p:spPr>
        <p:txBody>
          <a:bodyPr>
            <a:normAutofit fontScale="92500" lnSpcReduction="10000"/>
          </a:bodyPr>
          <a:lstStyle/>
          <a:p>
            <a:r>
              <a:rPr lang="en-US" altLang="nl-BE" b="1" dirty="0"/>
              <a:t>OLAP</a:t>
            </a:r>
            <a:r>
              <a:rPr lang="en-US" altLang="nl-BE" dirty="0"/>
              <a:t> allows you interactively analyze the data, summarize it and visualize it in various ways</a:t>
            </a:r>
          </a:p>
          <a:p>
            <a:r>
              <a:rPr lang="en-US" altLang="nl-BE" dirty="0"/>
              <a:t>Provide the business-user with a powerful tool for </a:t>
            </a:r>
            <a:r>
              <a:rPr lang="en-US" altLang="nl-BE" b="1" dirty="0"/>
              <a:t>ad-hoc querying</a:t>
            </a:r>
          </a:p>
          <a:p>
            <a:r>
              <a:rPr lang="en-US" altLang="nl-BE" dirty="0"/>
              <a:t>An </a:t>
            </a:r>
            <a:r>
              <a:rPr lang="en-US" altLang="nl-BE" b="1" dirty="0"/>
              <a:t>OLAP cube </a:t>
            </a:r>
            <a:r>
              <a:rPr lang="en-US" altLang="nl-BE" dirty="0"/>
              <a:t>is a multidimensional database that is optimized for data warehouse and online analytical processing (OLAP) applications.</a:t>
            </a:r>
          </a:p>
          <a:p>
            <a:r>
              <a:rPr lang="en-US" altLang="nl-BE" dirty="0"/>
              <a:t>Types</a:t>
            </a:r>
          </a:p>
          <a:p>
            <a:pPr lvl="1"/>
            <a:r>
              <a:rPr lang="en-US" altLang="nl-BE" b="1" dirty="0"/>
              <a:t>MOLAP</a:t>
            </a:r>
          </a:p>
          <a:p>
            <a:pPr lvl="1"/>
            <a:r>
              <a:rPr lang="en-US" altLang="nl-BE" b="1" dirty="0"/>
              <a:t>ROLAP</a:t>
            </a:r>
          </a:p>
          <a:p>
            <a:pPr lvl="1"/>
            <a:r>
              <a:rPr lang="en-US" altLang="nl-BE" b="1" dirty="0"/>
              <a:t>HOLAP</a:t>
            </a:r>
            <a:endParaRPr lang="nl-BE" altLang="nl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468F3-F48B-4431-AC1E-52309252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20" y="2983588"/>
            <a:ext cx="4834131" cy="292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A75F1-CD9C-496A-AE0C-F8FE9F15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32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21BD994C-48E4-4E45-8C46-7701CDB2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MOLAP</a:t>
            </a:r>
            <a:endParaRPr lang="nl-BE" altLang="nl-BE"/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FB0ED921-1AA7-4512-9152-FCF3985C6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63875"/>
            <a:ext cx="9667121" cy="4198396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Multidimensional OLAP </a:t>
            </a:r>
            <a:r>
              <a:rPr lang="en-US" altLang="nl-BE" sz="2000" dirty="0"/>
              <a:t>(MOLAP) stores the multidimensional data using a Multidimensional DBMS (MDBMS) whereby the data is stored in a multi-dimensional array-based data structure optimized for efficient storage and quick access.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Fast in terms of data retrieval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More storage space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Scales poorly when the number of dimensions increases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No universal SQL-like standard is provided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Not optimized for transaction processing</a:t>
            </a:r>
            <a:endParaRPr lang="nl-BE" altLang="nl-BE" sz="1800" dirty="0"/>
          </a:p>
          <a:p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138DF-6A02-4927-9BF2-0DAF449B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33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>
            <a:extLst>
              <a:ext uri="{FF2B5EF4-FFF2-40B4-BE49-F238E27FC236}">
                <a16:creationId xmlns:a16="http://schemas.microsoft.com/office/drawing/2014/main" id="{CAD66B87-FDE6-4A57-9E14-AC69F98E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ROLAP</a:t>
            </a:r>
            <a:endParaRPr lang="nl-BE" altLang="nl-BE"/>
          </a:p>
        </p:txBody>
      </p:sp>
      <p:sp>
        <p:nvSpPr>
          <p:cNvPr id="103427" name="Content Placeholder 2">
            <a:extLst>
              <a:ext uri="{FF2B5EF4-FFF2-40B4-BE49-F238E27FC236}">
                <a16:creationId xmlns:a16="http://schemas.microsoft.com/office/drawing/2014/main" id="{299EB248-7068-42B3-9671-1BF7FADB3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3780"/>
            <a:ext cx="9626927" cy="3416300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Relational OLAP (ROLAP)</a:t>
            </a:r>
            <a:r>
              <a:rPr lang="en-US" altLang="nl-BE" sz="2000" dirty="0"/>
              <a:t> stores the data in a relational data warehouse, which can be implemented using a star, snowflake or fact constellation schema</a:t>
            </a:r>
          </a:p>
          <a:p>
            <a:r>
              <a:rPr lang="en-US" altLang="nl-BE" sz="2000" dirty="0"/>
              <a:t>ROLAP </a:t>
            </a:r>
            <a:r>
              <a:rPr lang="en-US" altLang="nl-BE" sz="2000" b="1" dirty="0"/>
              <a:t>scales better </a:t>
            </a:r>
            <a:r>
              <a:rPr lang="en-US" altLang="nl-BE" sz="2000" dirty="0"/>
              <a:t>to more dimensions than MOLAP</a:t>
            </a:r>
          </a:p>
          <a:p>
            <a:r>
              <a:rPr lang="en-US" altLang="nl-BE" sz="2000" dirty="0"/>
              <a:t>ROLAP </a:t>
            </a:r>
            <a:r>
              <a:rPr lang="en-US" altLang="nl-BE" sz="2000" b="1" dirty="0"/>
              <a:t>query performance </a:t>
            </a:r>
            <a:r>
              <a:rPr lang="en-US" altLang="nl-BE" sz="2000" dirty="0"/>
              <a:t>may however be inferior to MOLAP 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D82DB-5752-46A6-8A5E-879FCF1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ACE0E090-5458-4326-9A83-552A410C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HOLAP</a:t>
            </a:r>
            <a:endParaRPr lang="nl-BE" altLang="nl-BE"/>
          </a:p>
        </p:txBody>
      </p:sp>
      <p:sp>
        <p:nvSpPr>
          <p:cNvPr id="105475" name="Content Placeholder 2">
            <a:extLst>
              <a:ext uri="{FF2B5EF4-FFF2-40B4-BE49-F238E27FC236}">
                <a16:creationId xmlns:a16="http://schemas.microsoft.com/office/drawing/2014/main" id="{7FC582C5-6CE7-4786-811B-96D06CF8B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334" y="2672862"/>
            <a:ext cx="9237366" cy="3270738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Hybrid OLAP (HOLAP)</a:t>
            </a:r>
            <a:r>
              <a:rPr lang="en-US" altLang="nl-BE" sz="2000" dirty="0"/>
              <a:t> tries to combine the best of both MOLAP and ROLAP</a:t>
            </a:r>
          </a:p>
          <a:p>
            <a:r>
              <a:rPr lang="en-US" altLang="nl-BE" sz="2000" dirty="0"/>
              <a:t>RDBMS used to store the detailed data in a relational data warehouse whereas the </a:t>
            </a:r>
            <a:r>
              <a:rPr lang="en-US" altLang="nl-BE" sz="2000" b="1" dirty="0"/>
              <a:t>pre-computed aggregated data </a:t>
            </a:r>
            <a:r>
              <a:rPr lang="en-US" altLang="nl-BE" sz="2000" dirty="0"/>
              <a:t>is kept as a multidimensional array managed by an MDBMS</a:t>
            </a:r>
          </a:p>
          <a:p>
            <a:r>
              <a:rPr lang="en-US" altLang="nl-BE" sz="2000" dirty="0"/>
              <a:t>OLAP analysis </a:t>
            </a:r>
            <a:r>
              <a:rPr lang="en-US" altLang="nl-BE" sz="2000" b="1" dirty="0"/>
              <a:t>first starts </a:t>
            </a:r>
            <a:r>
              <a:rPr lang="en-US" altLang="nl-BE" sz="2000" dirty="0"/>
              <a:t>from the multidimensional database</a:t>
            </a:r>
          </a:p>
          <a:p>
            <a:r>
              <a:rPr lang="en-US" altLang="nl-BE" sz="2000" b="1" dirty="0"/>
              <a:t>Combine the performance </a:t>
            </a:r>
            <a:r>
              <a:rPr lang="en-US" altLang="nl-BE" sz="2000" dirty="0"/>
              <a:t>of MOLAP with the scalability of ROLAP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8C2B5-590D-4205-B1EB-F85D7EC7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C864-BCF4-4CA7-B927-5AA506B8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MOLAP, ROLAP and HOLAP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A43D8-6145-494E-A077-DD8C0419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5" y="2435867"/>
            <a:ext cx="6279010" cy="41472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3E617-1AEB-4B35-90A4-30E111D4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310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4EDC464E-BEE1-4AA8-B9F8-E5F4BE4C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operators</a:t>
            </a:r>
            <a:endParaRPr lang="nl-BE" altLang="nl-BE"/>
          </a:p>
        </p:txBody>
      </p:sp>
      <p:pic>
        <p:nvPicPr>
          <p:cNvPr id="107524" name="Picture 4">
            <a:extLst>
              <a:ext uri="{FF2B5EF4-FFF2-40B4-BE49-F238E27FC236}">
                <a16:creationId xmlns:a16="http://schemas.microsoft.com/office/drawing/2014/main" id="{2E602B15-D446-4591-A67D-88C3BEAA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52" y="2850858"/>
            <a:ext cx="5847381" cy="353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35565-5DF6-434D-AEC5-14103E79F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05074"/>
              </p:ext>
            </p:extLst>
          </p:nvPr>
        </p:nvGraphicFramePr>
        <p:xfrm>
          <a:off x="1154954" y="2348402"/>
          <a:ext cx="3416439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74961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70512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45953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QUARTER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REGION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SALES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A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E355AE72-A13C-45B4-87A8-7B9001A3B847}"/>
              </a:ext>
            </a:extLst>
          </p:cNvPr>
          <p:cNvSpPr/>
          <p:nvPr/>
        </p:nvSpPr>
        <p:spPr>
          <a:xfrm>
            <a:off x="4853354" y="4454910"/>
            <a:ext cx="643094" cy="331789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F87C2-C519-454F-831C-71FD6A49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37</a:t>
            </a:fld>
            <a:endParaRPr lang="en-CA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>
            <a:extLst>
              <a:ext uri="{FF2B5EF4-FFF2-40B4-BE49-F238E27FC236}">
                <a16:creationId xmlns:a16="http://schemas.microsoft.com/office/drawing/2014/main" id="{D228683A-97D0-432E-8FB1-0D80F16B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42" y="3654533"/>
            <a:ext cx="3746760" cy="320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itle 1">
            <a:extLst>
              <a:ext uri="{FF2B5EF4-FFF2-40B4-BE49-F238E27FC236}">
                <a16:creationId xmlns:a16="http://schemas.microsoft.com/office/drawing/2014/main" id="{310AB461-65D9-46AA-A329-7848DC40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– Roll-up &amp; Drill-down</a:t>
            </a:r>
            <a:endParaRPr lang="nl-BE" altLang="nl-BE" dirty="0"/>
          </a:p>
        </p:txBody>
      </p:sp>
      <p:sp>
        <p:nvSpPr>
          <p:cNvPr id="109572" name="Content Placeholder 2">
            <a:extLst>
              <a:ext uri="{FF2B5EF4-FFF2-40B4-BE49-F238E27FC236}">
                <a16:creationId xmlns:a16="http://schemas.microsoft.com/office/drawing/2014/main" id="{EF654FD1-035B-432C-9BA0-63AF4B4A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0340"/>
            <a:ext cx="10209732" cy="1060450"/>
          </a:xfrm>
        </p:spPr>
        <p:txBody>
          <a:bodyPr>
            <a:normAutofit/>
          </a:bodyPr>
          <a:lstStyle/>
          <a:p>
            <a:r>
              <a:rPr lang="en-US" altLang="nl-BE" sz="1600" b="1" dirty="0"/>
              <a:t>Drill-up</a:t>
            </a:r>
            <a:r>
              <a:rPr lang="en-US" altLang="nl-BE" sz="1600" dirty="0"/>
              <a:t> (Roll-up) refers to aggregating the current set of fact values within or across one or more dimensions.</a:t>
            </a:r>
          </a:p>
          <a:p>
            <a:r>
              <a:rPr lang="en-US" altLang="nl-BE" sz="1600" b="1" dirty="0"/>
              <a:t>Drill Down </a:t>
            </a:r>
            <a:r>
              <a:rPr lang="en-US" altLang="nl-BE" sz="1600" dirty="0"/>
              <a:t>refers</a:t>
            </a:r>
            <a:r>
              <a:rPr lang="en-US" altLang="nl-BE" sz="1600" b="1" dirty="0"/>
              <a:t> </a:t>
            </a:r>
            <a:r>
              <a:rPr lang="en-US" altLang="nl-BE" sz="1600" dirty="0"/>
              <a:t>to zoom in to more detailed data.</a:t>
            </a:r>
          </a:p>
        </p:txBody>
      </p:sp>
      <p:pic>
        <p:nvPicPr>
          <p:cNvPr id="109575" name="Picture 6">
            <a:extLst>
              <a:ext uri="{FF2B5EF4-FFF2-40B4-BE49-F238E27FC236}">
                <a16:creationId xmlns:a16="http://schemas.microsoft.com/office/drawing/2014/main" id="{9C9BC3EB-09BB-4717-BD81-415F5838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5" y="4601916"/>
            <a:ext cx="20383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DEC350BF-F61E-4128-AAF7-A448924320BC}"/>
              </a:ext>
            </a:extLst>
          </p:cNvPr>
          <p:cNvSpPr/>
          <p:nvPr/>
        </p:nvSpPr>
        <p:spPr>
          <a:xfrm rot="2118395">
            <a:off x="6696217" y="4190166"/>
            <a:ext cx="870070" cy="5554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7FA61DA8-9384-4555-B75A-B9EE11050F55}"/>
              </a:ext>
            </a:extLst>
          </p:cNvPr>
          <p:cNvSpPr/>
          <p:nvPr/>
        </p:nvSpPr>
        <p:spPr>
          <a:xfrm rot="12839903">
            <a:off x="6662724" y="4889120"/>
            <a:ext cx="818530" cy="595277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555C-1A44-4478-92C3-91C9797EF33F}"/>
              </a:ext>
            </a:extLst>
          </p:cNvPr>
          <p:cNvSpPr txBox="1"/>
          <p:nvPr/>
        </p:nvSpPr>
        <p:spPr>
          <a:xfrm>
            <a:off x="6566256" y="3747159"/>
            <a:ext cx="8611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600" dirty="0"/>
              <a:t>Roll-up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3303D-F208-404E-A76A-48DE45AC7850}"/>
              </a:ext>
            </a:extLst>
          </p:cNvPr>
          <p:cNvSpPr txBox="1"/>
          <p:nvPr/>
        </p:nvSpPr>
        <p:spPr>
          <a:xfrm>
            <a:off x="6566256" y="5555722"/>
            <a:ext cx="1164101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600" dirty="0"/>
              <a:t>Drill-down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6DE5-DC7B-4231-89B7-CA64C053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B4CA6-05BC-47CA-A054-7918745367BB}"/>
              </a:ext>
            </a:extLst>
          </p:cNvPr>
          <p:cNvSpPr txBox="1"/>
          <p:nvPr/>
        </p:nvSpPr>
        <p:spPr>
          <a:xfrm rot="19088893">
            <a:off x="4702628" y="47223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238CB-E075-4829-B239-0B022E3D5651}"/>
              </a:ext>
            </a:extLst>
          </p:cNvPr>
          <p:cNvSpPr txBox="1"/>
          <p:nvPr/>
        </p:nvSpPr>
        <p:spPr>
          <a:xfrm>
            <a:off x="8393393" y="46519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34413684-19B7-4091-943C-9043F99D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- Slicing</a:t>
            </a:r>
            <a:endParaRPr lang="nl-BE" altLang="nl-BE" dirty="0"/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244A319C-E69E-4B10-AA9E-D3ED2A1B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62329"/>
            <a:ext cx="9847991" cy="1295469"/>
          </a:xfrm>
        </p:spPr>
        <p:txBody>
          <a:bodyPr>
            <a:normAutofit/>
          </a:bodyPr>
          <a:lstStyle/>
          <a:p>
            <a:r>
              <a:rPr lang="en-US" altLang="nl-BE" b="1" dirty="0"/>
              <a:t>Slicing </a:t>
            </a:r>
            <a:r>
              <a:rPr lang="en-US" altLang="nl-BE" dirty="0"/>
              <a:t>represents the operation whereby one of the dimensions is set at a particular value.</a:t>
            </a:r>
            <a:endParaRPr lang="nl-BE" altLang="nl-BE" dirty="0"/>
          </a:p>
        </p:txBody>
      </p:sp>
      <p:pic>
        <p:nvPicPr>
          <p:cNvPr id="111621" name="Picture 4">
            <a:extLst>
              <a:ext uri="{FF2B5EF4-FFF2-40B4-BE49-F238E27FC236}">
                <a16:creationId xmlns:a16="http://schemas.microsoft.com/office/drawing/2014/main" id="{57B76BAD-5A69-4C8E-A76F-FED2BD99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32" y="3380357"/>
            <a:ext cx="4135778" cy="325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33E27-F7FE-4954-B0FE-4B7AB4BB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39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1C74F-2EFF-440A-BCE7-B8ADB8F1CEC0}"/>
              </a:ext>
            </a:extLst>
          </p:cNvPr>
          <p:cNvSpPr txBox="1"/>
          <p:nvPr/>
        </p:nvSpPr>
        <p:spPr>
          <a:xfrm rot="18766851">
            <a:off x="7259660" y="577927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b="1" dirty="0"/>
              <a:t>Quarter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617D6650-AD0F-496D-9CFA-C3C40A1D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Warehouse</a:t>
            </a:r>
            <a:endParaRPr lang="nl-BE" altLang="nl-BE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BF51FB12-7266-4012-B4E4-5156BB6E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262" y="2411604"/>
            <a:ext cx="9354207" cy="4030085"/>
          </a:xfrm>
        </p:spPr>
        <p:txBody>
          <a:bodyPr>
            <a:normAutofit/>
          </a:bodyPr>
          <a:lstStyle/>
          <a:p>
            <a:r>
              <a:rPr lang="en-US" altLang="nl-BE" sz="2400" dirty="0"/>
              <a:t>“A </a:t>
            </a:r>
            <a:r>
              <a:rPr lang="en-US" altLang="nl-BE" sz="2400" b="1" dirty="0"/>
              <a:t>data warehouse </a:t>
            </a:r>
            <a:r>
              <a:rPr lang="en-US" altLang="nl-BE" sz="2400" dirty="0"/>
              <a:t>(DW or DWH)</a:t>
            </a:r>
            <a:r>
              <a:rPr lang="en-US" altLang="nl-BE" sz="2400" b="1" dirty="0"/>
              <a:t> </a:t>
            </a:r>
            <a:r>
              <a:rPr lang="en-US" altLang="nl-BE" sz="2400" dirty="0"/>
              <a:t>is a subject-oriented, integrated, time-variant, and nonvolatile collection of data in support of </a:t>
            </a:r>
            <a:r>
              <a:rPr lang="en-US" altLang="nl-BE" sz="2400" b="1" dirty="0"/>
              <a:t>management’s decision-making process</a:t>
            </a:r>
            <a:r>
              <a:rPr lang="en-US" altLang="nl-BE" sz="2400" dirty="0"/>
              <a:t>.”</a:t>
            </a:r>
            <a:r>
              <a:rPr lang="en-US" altLang="nl-BE" sz="2400" i="1" dirty="0"/>
              <a:t> </a:t>
            </a:r>
            <a:r>
              <a:rPr lang="en-US" altLang="nl-BE" sz="2400" dirty="0"/>
              <a:t>(</a:t>
            </a:r>
            <a:r>
              <a:rPr lang="en-US" altLang="nl-BE" sz="2400" dirty="0" err="1"/>
              <a:t>Inmon</a:t>
            </a:r>
            <a:r>
              <a:rPr lang="en-US" altLang="nl-BE" sz="2400" dirty="0"/>
              <a:t>, 1996)</a:t>
            </a:r>
          </a:p>
          <a:p>
            <a:r>
              <a:rPr lang="en-US" altLang="nl-BE" sz="2400" dirty="0"/>
              <a:t>In computing, a data warehouse, also known as an enterprise data warehouse (</a:t>
            </a:r>
            <a:r>
              <a:rPr lang="en-US" altLang="nl-BE" sz="2400" b="1" dirty="0"/>
              <a:t>EDW</a:t>
            </a:r>
            <a:r>
              <a:rPr lang="en-US" altLang="nl-BE" sz="2400" dirty="0"/>
              <a:t>), is a system used for </a:t>
            </a:r>
            <a:r>
              <a:rPr lang="en-US" altLang="nl-BE" sz="2400" b="1" dirty="0"/>
              <a:t>reporting</a:t>
            </a:r>
            <a:r>
              <a:rPr lang="en-US" altLang="nl-BE" sz="2400" dirty="0"/>
              <a:t> and </a:t>
            </a:r>
            <a:r>
              <a:rPr lang="en-US" altLang="nl-BE" sz="2400" b="1" dirty="0"/>
              <a:t>data analysis</a:t>
            </a:r>
            <a:r>
              <a:rPr lang="en-US" altLang="nl-BE" sz="2400" dirty="0"/>
              <a:t>, and is considered a core component of </a:t>
            </a:r>
            <a:r>
              <a:rPr lang="en-US" altLang="nl-BE" sz="2400" b="1" dirty="0"/>
              <a:t>business intelligence</a:t>
            </a:r>
            <a:endParaRPr lang="en-US" altLang="nl-BE" sz="2400" dirty="0"/>
          </a:p>
          <a:p>
            <a:r>
              <a:rPr lang="en-US" altLang="nl-BE" sz="2400" dirty="0"/>
              <a:t>DWs are </a:t>
            </a:r>
            <a:r>
              <a:rPr lang="en-US" altLang="nl-BE" sz="2400" b="1" dirty="0"/>
              <a:t>central repositories </a:t>
            </a:r>
            <a:r>
              <a:rPr lang="en-US" altLang="nl-BE" sz="2400" dirty="0"/>
              <a:t>of </a:t>
            </a:r>
            <a:r>
              <a:rPr lang="en-US" altLang="nl-BE" sz="2400" b="1" dirty="0"/>
              <a:t>integrated data (</a:t>
            </a:r>
            <a:r>
              <a:rPr lang="en-US" altLang="nl-BE" sz="2400" dirty="0"/>
              <a:t>current and historical ) from one or more disparate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FC978-9F7F-4DA4-8F94-85A5E9D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6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4133C9C5-62A2-4925-83FC-4D82D3C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- Dicing</a:t>
            </a:r>
            <a:endParaRPr lang="nl-BE" altLang="nl-BE" dirty="0"/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005ED71F-C4A0-4560-9604-3D539B65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b="1" dirty="0"/>
              <a:t>Dicing </a:t>
            </a:r>
            <a:r>
              <a:rPr lang="en-US" altLang="nl-BE" dirty="0"/>
              <a:t>corresponds to a range selection on one or more dimensions</a:t>
            </a:r>
            <a:endParaRPr lang="nl-BE" altLang="nl-BE" dirty="0"/>
          </a:p>
        </p:txBody>
      </p:sp>
      <p:pic>
        <p:nvPicPr>
          <p:cNvPr id="113669" name="Picture 4">
            <a:extLst>
              <a:ext uri="{FF2B5EF4-FFF2-40B4-BE49-F238E27FC236}">
                <a16:creationId xmlns:a16="http://schemas.microsoft.com/office/drawing/2014/main" id="{B46EC169-DD02-4D59-98EC-CF5E5452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20" y="3429000"/>
            <a:ext cx="4413494" cy="334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37536-40A7-49FD-A303-59E1E17F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40</a:t>
            </a:fld>
            <a:endParaRPr lang="en-CA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98A98E09-A98C-4DB8-B1F7-EAF05939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GROUP BY</a:t>
            </a:r>
            <a:endParaRPr lang="nl-BE" altLang="nl-BE" dirty="0"/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F65F11E-C059-44E4-BF08-C0CB5605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67121" cy="3416300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SQL-99 introduced 3 extensions to the </a:t>
            </a:r>
            <a:r>
              <a:rPr lang="en-US" altLang="nl-BE" sz="2000" b="1" dirty="0"/>
              <a:t>GROUP BY </a:t>
            </a:r>
            <a:r>
              <a:rPr lang="en-US" altLang="nl-BE" sz="2000" dirty="0"/>
              <a:t>statement with the following three operators: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CUBE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ROLLUP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GROUPING SETS</a:t>
            </a:r>
            <a:endParaRPr lang="en-US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50788-C3E2-43AB-BA84-B16DF8B3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41</a:t>
            </a:fld>
            <a:endParaRPr lang="en-CA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054171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CUBE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07288"/>
              </p:ext>
            </p:extLst>
          </p:nvPr>
        </p:nvGraphicFramePr>
        <p:xfrm>
          <a:off x="428733" y="2338632"/>
          <a:ext cx="3285811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7683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33404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13608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01116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QUARTER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REGION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9D77D92-141A-4D70-A525-2DA59EFB4BE6}"/>
              </a:ext>
            </a:extLst>
          </p:cNvPr>
          <p:cNvSpPr/>
          <p:nvPr/>
        </p:nvSpPr>
        <p:spPr>
          <a:xfrm>
            <a:off x="4040276" y="2501104"/>
            <a:ext cx="4071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nl-BE" sz="1600" dirty="0"/>
              <a:t>The </a:t>
            </a:r>
            <a:r>
              <a:rPr lang="en-US" altLang="nl-BE" sz="1600" b="1" dirty="0"/>
              <a:t>CUBE </a:t>
            </a:r>
            <a:r>
              <a:rPr lang="en-US" altLang="nl-BE" sz="1600" dirty="0"/>
              <a:t>operator computes a union of GROUP BY’s on every subset of the specified attribute types</a:t>
            </a:r>
            <a:endParaRPr lang="nl-BE" altLang="nl-BE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2FD74-3C1C-4901-AEDE-95865B30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42</a:t>
            </a:fld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662B24-1C7F-4EA2-98BE-A7F64176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23091"/>
              </p:ext>
            </p:extLst>
          </p:nvPr>
        </p:nvGraphicFramePr>
        <p:xfrm>
          <a:off x="8500905" y="2469068"/>
          <a:ext cx="3036735" cy="417569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42489">
                  <a:extLst>
                    <a:ext uri="{9D8B030D-6E8A-4147-A177-3AD203B41FA5}">
                      <a16:colId xmlns:a16="http://schemas.microsoft.com/office/drawing/2014/main" val="1115403692"/>
                    </a:ext>
                  </a:extLst>
                </a:gridCol>
                <a:gridCol w="897045">
                  <a:extLst>
                    <a:ext uri="{9D8B030D-6E8A-4147-A177-3AD203B41FA5}">
                      <a16:colId xmlns:a16="http://schemas.microsoft.com/office/drawing/2014/main" val="2529068420"/>
                    </a:ext>
                  </a:extLst>
                </a:gridCol>
                <a:gridCol w="1097201">
                  <a:extLst>
                    <a:ext uri="{9D8B030D-6E8A-4147-A177-3AD203B41FA5}">
                      <a16:colId xmlns:a16="http://schemas.microsoft.com/office/drawing/2014/main" val="1930759725"/>
                    </a:ext>
                  </a:extLst>
                </a:gridCol>
              </a:tblGrid>
              <a:tr h="1849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QUARTER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REGION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SALES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790167420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99102913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89981010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73625695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America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32055516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NULL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062920856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Q3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798905146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92064615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37555792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Q1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98477267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Q2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08531721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755974425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08368587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56194680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289029293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NULL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360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40440941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4283946" y="4169409"/>
            <a:ext cx="3583911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</a:rPr>
              <a:t> QUARTER, REGION, </a:t>
            </a:r>
            <a:r>
              <a:rPr lang="en-US" sz="1400" b="1" dirty="0">
                <a:latin typeface="Consolas" panose="020B0609020204030204" pitchFamily="49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</a:rPr>
              <a:t>(SALES)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</a:rPr>
              <a:t> SALESTABLE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GROUP BY CUBE</a:t>
            </a:r>
            <a:r>
              <a:rPr lang="en-US" sz="1400" dirty="0">
                <a:latin typeface="Consolas" panose="020B0609020204030204" pitchFamily="49" charset="0"/>
              </a:rPr>
              <a:t> (QUARTER, REGION)</a:t>
            </a:r>
            <a:endParaRPr lang="en-CA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796606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7981742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4987ADBC-5931-471D-94FD-38B2009C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486250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ROLLUP</a:t>
            </a:r>
            <a:endParaRPr lang="nl-BE" altLang="nl-BE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CE0E8F58-381D-4DEA-BAC3-DA5747E8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37459" cy="3416300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ROLLUP</a:t>
            </a:r>
            <a:r>
              <a:rPr lang="en-US" altLang="nl-BE" sz="2000" dirty="0"/>
              <a:t> operator computes the union on every prefix of the list of specified attribute types, from the most detailed up to the grand total</a:t>
            </a:r>
          </a:p>
          <a:p>
            <a:r>
              <a:rPr lang="en-US" altLang="nl-BE" sz="2000" b="1" dirty="0"/>
              <a:t>Key difference between the ROLLUP and CUBE </a:t>
            </a:r>
            <a:r>
              <a:rPr lang="en-US" altLang="nl-BE" sz="2000" dirty="0"/>
              <a:t>operator is that the former generates a result set showing the aggregates for a hierarchy of values of the specified attribute types, whereas the latter generates a result set showing the aggregates for all combinations of values of the selected attribute types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21E96-E4C0-41AF-BACA-A6CEF736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43</a:t>
            </a:fld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054171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ROLLUP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/>
        </p:nvGraphicFramePr>
        <p:xfrm>
          <a:off x="428733" y="2338632"/>
          <a:ext cx="3285811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7683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33404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13608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01116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QUARTER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REGION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2FD74-3C1C-4901-AEDE-95865B30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44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4283946" y="4169409"/>
            <a:ext cx="3583911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</a:rPr>
              <a:t> QUARTER, REGION, </a:t>
            </a:r>
            <a:r>
              <a:rPr lang="en-US" sz="1400" b="1" dirty="0">
                <a:latin typeface="Consolas" panose="020B0609020204030204" pitchFamily="49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</a:rPr>
              <a:t>(SALES)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</a:rPr>
              <a:t> SALESTABLE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GROUP BY ROLLUP</a:t>
            </a:r>
            <a:r>
              <a:rPr lang="en-US" sz="1400" dirty="0">
                <a:latin typeface="Consolas" panose="020B0609020204030204" pitchFamily="49" charset="0"/>
              </a:rPr>
              <a:t> (QUARTER, REGION)</a:t>
            </a:r>
            <a:endParaRPr lang="en-CA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796606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7981742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2B3FCE-4C9D-4088-A429-5044CB14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63743"/>
              </p:ext>
            </p:extLst>
          </p:nvPr>
        </p:nvGraphicFramePr>
        <p:xfrm>
          <a:off x="8586220" y="2529216"/>
          <a:ext cx="2798564" cy="401904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144274">
                  <a:extLst>
                    <a:ext uri="{9D8B030D-6E8A-4147-A177-3AD203B41FA5}">
                      <a16:colId xmlns:a16="http://schemas.microsoft.com/office/drawing/2014/main" val="456165850"/>
                    </a:ext>
                  </a:extLst>
                </a:gridCol>
                <a:gridCol w="990876">
                  <a:extLst>
                    <a:ext uri="{9D8B030D-6E8A-4147-A177-3AD203B41FA5}">
                      <a16:colId xmlns:a16="http://schemas.microsoft.com/office/drawing/2014/main" val="761321396"/>
                    </a:ext>
                  </a:extLst>
                </a:gridCol>
                <a:gridCol w="663414">
                  <a:extLst>
                    <a:ext uri="{9D8B030D-6E8A-4147-A177-3AD203B41FA5}">
                      <a16:colId xmlns:a16="http://schemas.microsoft.com/office/drawing/2014/main" val="1735464786"/>
                    </a:ext>
                  </a:extLst>
                </a:gridCol>
              </a:tblGrid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QUARTER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REGION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960261012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Q1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221514234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Q1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4287041000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Q2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18979796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Q2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89469243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Q3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817684686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Q3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64059300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Q4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098993868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Q4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487041837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Q1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044733745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Q2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971553300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Q3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338935102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Q4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167036544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NULL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3247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08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>
            <a:extLst>
              <a:ext uri="{FF2B5EF4-FFF2-40B4-BE49-F238E27FC236}">
                <a16:creationId xmlns:a16="http://schemas.microsoft.com/office/drawing/2014/main" id="{7D134016-2358-4F6C-8C5D-7172B9C7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184800" cy="728480"/>
          </a:xfrm>
        </p:spPr>
        <p:txBody>
          <a:bodyPr/>
          <a:lstStyle/>
          <a:p>
            <a:r>
              <a:rPr lang="en-US" altLang="nl-BE" sz="3200" dirty="0"/>
              <a:t>OLAP queries in SQL – </a:t>
            </a:r>
            <a:r>
              <a:rPr lang="en-US" altLang="nl-BE" sz="2400" dirty="0"/>
              <a:t>GROUP BY – GROUPING SETS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CF38-EB07-4B6B-B891-7136A2D5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2411604"/>
            <a:ext cx="9566031" cy="39289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/>
              <a:t>GROUPING SETS</a:t>
            </a:r>
            <a:r>
              <a:rPr lang="en-US" dirty="0"/>
              <a:t> operator generates a result set equivalent to that generated by a UNION ALL of multiple simple GROUP BY clauses</a:t>
            </a:r>
            <a:br>
              <a:rPr lang="en-US" sz="1600" dirty="0"/>
            </a:br>
            <a:endParaRPr lang="en-US" sz="1600" dirty="0"/>
          </a:p>
          <a:p>
            <a:pPr marL="40005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GROUPING SETS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((QUARTER), (REGION))</a:t>
            </a:r>
          </a:p>
          <a:p>
            <a:pPr marL="400050" lvl="1" indent="0">
              <a:buNone/>
              <a:defRPr/>
            </a:pPr>
            <a:endParaRPr lang="nl-BE" dirty="0">
              <a:latin typeface="Consolas" panose="020B0609020204030204" pitchFamily="49" charset="0"/>
            </a:endParaRPr>
          </a:p>
          <a:p>
            <a:pPr marL="40005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NULL,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QUARTER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UNION ALL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NULL,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REGION</a:t>
            </a:r>
            <a:endParaRPr lang="nl-BE" dirty="0">
              <a:latin typeface="Consolas" panose="020B0609020204030204" pitchFamily="49" charset="0"/>
            </a:endParaRPr>
          </a:p>
          <a:p>
            <a:pPr>
              <a:defRPr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C5C51-B8C9-4131-ABAE-679A662A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id="{94FA15FC-9F02-4185-B83C-AAB8C9D2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Queries in SQL</a:t>
            </a:r>
            <a:endParaRPr lang="nl-BE" altLang="nl-BE"/>
          </a:p>
        </p:txBody>
      </p:sp>
      <p:sp>
        <p:nvSpPr>
          <p:cNvPr id="140291" name="Content Placeholder 2">
            <a:extLst>
              <a:ext uri="{FF2B5EF4-FFF2-40B4-BE49-F238E27FC236}">
                <a16:creationId xmlns:a16="http://schemas.microsoft.com/office/drawing/2014/main" id="{B2B27EE6-DFBE-4AD3-A8BE-2F6F9346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677" y="2394859"/>
            <a:ext cx="9364645" cy="3927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nl-BE" sz="2400" b="1" dirty="0"/>
              <a:t>SQL2003</a:t>
            </a:r>
            <a:r>
              <a:rPr lang="en-US" altLang="nl-BE" sz="2400" dirty="0"/>
              <a:t> introduced support for 2 types of other activities:</a:t>
            </a:r>
          </a:p>
          <a:p>
            <a:r>
              <a:rPr lang="en-US" altLang="nl-BE" sz="2600" b="1" dirty="0"/>
              <a:t>Ranking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RANK()</a:t>
            </a:r>
            <a:r>
              <a:rPr lang="en-US" altLang="nl-BE" sz="2000" dirty="0"/>
              <a:t>: </a:t>
            </a:r>
            <a:r>
              <a:rPr lang="en-US" altLang="nl-BE" sz="1800" dirty="0"/>
              <a:t>returns the rank of each row within the partition of a result set.</a:t>
            </a:r>
            <a:endParaRPr lang="en-US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>
                <a:solidFill>
                  <a:srgbClr val="0000FF"/>
                </a:solidFill>
              </a:rPr>
              <a:t>DENSE_</a:t>
            </a:r>
            <a:r>
              <a:rPr lang="en-US" altLang="nl-BE" sz="2000" dirty="0">
                <a:solidFill>
                  <a:srgbClr val="0000FF"/>
                </a:solidFill>
              </a:rPr>
              <a:t>RANK()</a:t>
            </a:r>
            <a:r>
              <a:rPr lang="en-US" altLang="nl-BE" sz="2000" dirty="0"/>
              <a:t>: </a:t>
            </a:r>
            <a:r>
              <a:rPr lang="en-US" altLang="nl-BE" sz="1800" dirty="0"/>
              <a:t>returns the rank of each row within a result set partition, with no gaps in the ranking values.</a:t>
            </a:r>
            <a:endParaRPr lang="en-US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PERCENT_RANK()</a:t>
            </a:r>
            <a:r>
              <a:rPr lang="en-US" altLang="nl-BE" sz="2000" dirty="0"/>
              <a:t>: </a:t>
            </a:r>
            <a:r>
              <a:rPr lang="en-US" altLang="nl-BE" sz="1800" dirty="0"/>
              <a:t>calculates the relative rank of a row within a group of rows.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CUME_RANK()</a:t>
            </a:r>
            <a:r>
              <a:rPr lang="en-US" altLang="nl-BE" sz="2000" dirty="0"/>
              <a:t>:</a:t>
            </a:r>
            <a:r>
              <a:rPr lang="en-US" altLang="nl-BE" sz="2000" b="1" dirty="0"/>
              <a:t> </a:t>
            </a:r>
            <a:r>
              <a:rPr lang="en-US" altLang="nl-BE" sz="1800" dirty="0"/>
              <a:t>calculates the cumulative distribution of a value within a group of values.</a:t>
            </a:r>
            <a:endParaRPr lang="en-US" altLang="nl-BE" sz="1800" b="1" dirty="0"/>
          </a:p>
          <a:p>
            <a:r>
              <a:rPr lang="en-US" altLang="nl-BE" sz="2600" b="1" dirty="0"/>
              <a:t>Windowing </a:t>
            </a:r>
            <a:r>
              <a:rPr lang="en-US" altLang="nl-BE" sz="2600" dirty="0"/>
              <a:t>(Partition By)</a:t>
            </a:r>
            <a:endParaRPr lang="nl-BE" altLang="nl-BE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DB481-0E66-4F82-8055-8484492A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46</a:t>
            </a:fld>
            <a:endParaRPr lang="en-CA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7D1757B3-635E-4E7B-8CE2-CECE2454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RANK()</a:t>
            </a:r>
            <a:endParaRPr lang="nl-BE" altLang="nl-BE" dirty="0"/>
          </a:p>
        </p:txBody>
      </p:sp>
      <p:sp>
        <p:nvSpPr>
          <p:cNvPr id="144387" name="Content Placeholder 2">
            <a:extLst>
              <a:ext uri="{FF2B5EF4-FFF2-40B4-BE49-F238E27FC236}">
                <a16:creationId xmlns:a16="http://schemas.microsoft.com/office/drawing/2014/main" id="{30EC473A-3F80-4CB7-B5CE-3151BE41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208" y="2660650"/>
            <a:ext cx="8120711" cy="356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nl-BE" sz="16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en-US" altLang="nl-BE" sz="1600" b="1" dirty="0">
                <a:latin typeface="Consolas" panose="020B0609020204030204" pitchFamily="49" charset="0"/>
              </a:rPr>
              <a:t>	</a:t>
            </a:r>
            <a:r>
              <a:rPr lang="en-US" altLang="nl-BE" sz="1600" dirty="0">
                <a:latin typeface="Consolas" panose="020B0609020204030204" pitchFamily="49" charset="0"/>
              </a:rPr>
              <a:t>PRODUCT, SALES</a:t>
            </a:r>
            <a:br>
              <a:rPr lang="en-US" altLang="nl-BE" sz="1600" b="1" dirty="0">
                <a:latin typeface="Consolas" panose="020B0609020204030204" pitchFamily="49" charset="0"/>
              </a:rPr>
            </a:br>
            <a:r>
              <a:rPr lang="en-US" altLang="nl-BE" sz="1600" b="1" dirty="0">
                <a:latin typeface="Consolas" panose="020B0609020204030204" pitchFamily="49" charset="0"/>
              </a:rPr>
              <a:t>	, RANK() OVER (ORDER BY </a:t>
            </a:r>
            <a:r>
              <a:rPr lang="en-US" altLang="nl-BE" sz="1600" dirty="0">
                <a:latin typeface="Consolas" panose="020B0609020204030204" pitchFamily="49" charset="0"/>
              </a:rPr>
              <a:t>SALES</a:t>
            </a:r>
            <a:r>
              <a:rPr lang="en-US" altLang="nl-BE" sz="1600" b="1" dirty="0">
                <a:latin typeface="Consolas" panose="020B0609020204030204" pitchFamily="49" charset="0"/>
              </a:rPr>
              <a:t> ASC) as </a:t>
            </a:r>
            <a:r>
              <a:rPr lang="en-US" altLang="nl-BE" sz="1600" dirty="0">
                <a:latin typeface="Consolas" panose="020B0609020204030204" pitchFamily="49" charset="0"/>
              </a:rPr>
              <a:t>RANK_SALES</a:t>
            </a:r>
            <a:br>
              <a:rPr lang="en-US" altLang="nl-BE" sz="1600" dirty="0">
                <a:latin typeface="Consolas" panose="020B0609020204030204" pitchFamily="49" charset="0"/>
              </a:rPr>
            </a:br>
            <a:r>
              <a:rPr lang="en-US" altLang="nl-BE" sz="1600" dirty="0">
                <a:latin typeface="Consolas" panose="020B0609020204030204" pitchFamily="49" charset="0"/>
              </a:rPr>
              <a:t>	, </a:t>
            </a:r>
            <a:r>
              <a:rPr lang="en-US" altLang="nl-BE" sz="1600" b="1" dirty="0">
                <a:latin typeface="Consolas" panose="020B0609020204030204" pitchFamily="49" charset="0"/>
              </a:rPr>
              <a:t>DENSE_RANK</a:t>
            </a:r>
            <a:r>
              <a:rPr lang="en-US" altLang="nl-BE" sz="1600" dirty="0">
                <a:latin typeface="Consolas" panose="020B0609020204030204" pitchFamily="49" charset="0"/>
              </a:rPr>
              <a:t>() </a:t>
            </a:r>
            <a:r>
              <a:rPr lang="en-US" altLang="nl-BE" sz="1600" b="1" dirty="0">
                <a:latin typeface="Consolas" panose="020B0609020204030204" pitchFamily="49" charset="0"/>
              </a:rPr>
              <a:t>OVER (ORDER BY </a:t>
            </a:r>
            <a:r>
              <a:rPr lang="en-US" altLang="nl-BE" sz="1600" dirty="0">
                <a:latin typeface="Consolas" panose="020B0609020204030204" pitchFamily="49" charset="0"/>
              </a:rPr>
              <a:t>SALES</a:t>
            </a:r>
            <a:r>
              <a:rPr lang="en-US" altLang="nl-BE" sz="1600" b="1" dirty="0">
                <a:latin typeface="Consolas" panose="020B0609020204030204" pitchFamily="49" charset="0"/>
              </a:rPr>
              <a:t> ASC) as </a:t>
            </a:r>
            <a:r>
              <a:rPr lang="en-US" altLang="nl-BE" sz="1600" dirty="0">
                <a:latin typeface="Consolas" panose="020B0609020204030204" pitchFamily="49" charset="0"/>
              </a:rPr>
              <a:t>DENSE</a:t>
            </a:r>
            <a:r>
              <a:rPr lang="en-US" altLang="nl-BE" sz="1600" b="1" dirty="0">
                <a:latin typeface="Consolas" panose="020B0609020204030204" pitchFamily="49" charset="0"/>
              </a:rPr>
              <a:t>_</a:t>
            </a:r>
            <a:r>
              <a:rPr lang="en-US" altLang="nl-BE" sz="1600" dirty="0">
                <a:latin typeface="Consolas" panose="020B0609020204030204" pitchFamily="49" charset="0"/>
              </a:rPr>
              <a:t>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600" dirty="0">
                <a:latin typeface="Consolas" panose="020B0609020204030204" pitchFamily="49" charset="0"/>
              </a:rPr>
              <a:t>	, </a:t>
            </a:r>
            <a:r>
              <a:rPr lang="en-US" altLang="nl-BE" sz="1600" b="1" dirty="0">
                <a:latin typeface="Consolas" panose="020B0609020204030204" pitchFamily="49" charset="0"/>
              </a:rPr>
              <a:t>PERCENT_RANK() OVER (ORDER BY </a:t>
            </a:r>
            <a:r>
              <a:rPr lang="en-US" altLang="nl-BE" sz="1600" dirty="0">
                <a:latin typeface="Consolas" panose="020B0609020204030204" pitchFamily="49" charset="0"/>
              </a:rPr>
              <a:t>SALES</a:t>
            </a:r>
            <a:r>
              <a:rPr lang="en-US" altLang="nl-BE" sz="1600" b="1" dirty="0">
                <a:latin typeface="Consolas" panose="020B0609020204030204" pitchFamily="49" charset="0"/>
              </a:rPr>
              <a:t> ASC) as </a:t>
            </a:r>
            <a:r>
              <a:rPr lang="en-US" altLang="nl-BE" sz="1600" dirty="0">
                <a:latin typeface="Consolas" panose="020B0609020204030204" pitchFamily="49" charset="0"/>
              </a:rPr>
              <a:t>PERC_RANK_SALES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600" dirty="0">
                <a:latin typeface="Consolas" panose="020B0609020204030204" pitchFamily="49" charset="0"/>
              </a:rPr>
              <a:t>	, </a:t>
            </a:r>
            <a:r>
              <a:rPr lang="en-US" altLang="nl-BE" sz="1600" b="1" dirty="0">
                <a:latin typeface="Consolas" panose="020B0609020204030204" pitchFamily="49" charset="0"/>
              </a:rPr>
              <a:t>CUME_DIST() OVER (ORDER BY </a:t>
            </a:r>
            <a:r>
              <a:rPr lang="en-US" altLang="nl-BE" sz="1600" dirty="0">
                <a:latin typeface="Consolas" panose="020B0609020204030204" pitchFamily="49" charset="0"/>
              </a:rPr>
              <a:t>SALES</a:t>
            </a:r>
            <a:r>
              <a:rPr lang="en-US" altLang="nl-BE" sz="1600" b="1" dirty="0">
                <a:latin typeface="Consolas" panose="020B0609020204030204" pitchFamily="49" charset="0"/>
              </a:rPr>
              <a:t> ASC) as</a:t>
            </a:r>
            <a:r>
              <a:rPr lang="en-US" altLang="nl-BE" sz="1600" dirty="0">
                <a:latin typeface="Consolas" panose="020B0609020204030204" pitchFamily="49" charset="0"/>
              </a:rPr>
              <a:t> CUM_DIST_SALES</a:t>
            </a:r>
            <a:br>
              <a:rPr lang="en-US" altLang="nl-BE" sz="1600" b="1" dirty="0">
                <a:latin typeface="Consolas" panose="020B0609020204030204" pitchFamily="49" charset="0"/>
              </a:rPr>
            </a:br>
            <a:r>
              <a:rPr lang="en-US" altLang="nl-BE" sz="16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600" dirty="0">
                <a:latin typeface="Consolas" panose="020B0609020204030204" pitchFamily="49" charset="0"/>
              </a:rPr>
              <a:t>	SALESTABLE</a:t>
            </a:r>
            <a:br>
              <a:rPr lang="en-US" altLang="nl-BE" sz="1600" b="1" dirty="0">
                <a:latin typeface="Consolas" panose="020B0609020204030204" pitchFamily="49" charset="0"/>
              </a:rPr>
            </a:br>
            <a:r>
              <a:rPr lang="en-US" altLang="nl-BE" sz="16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600" dirty="0">
                <a:latin typeface="Consolas" panose="020B0609020204030204" pitchFamily="49" charset="0"/>
              </a:rPr>
              <a:t>	RANK_SALES </a:t>
            </a:r>
            <a:r>
              <a:rPr lang="en-US" altLang="nl-BE" sz="1600" b="1" dirty="0">
                <a:latin typeface="Consolas" panose="020B0609020204030204" pitchFamily="49" charset="0"/>
              </a:rPr>
              <a:t>ASC</a:t>
            </a:r>
            <a:endParaRPr lang="nl-BE" altLang="nl-BE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altLang="nl-BE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E9923-882C-496D-988B-ED8FF244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47</a:t>
            </a:fld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FB6D-A015-4FB8-91DB-BCFFBE57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48</a:t>
            </a:fld>
            <a:endParaRPr lang="en-CA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CAE859-FA6F-404F-B20E-8E474E804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04204"/>
              </p:ext>
            </p:extLst>
          </p:nvPr>
        </p:nvGraphicFramePr>
        <p:xfrm>
          <a:off x="1520190" y="295729"/>
          <a:ext cx="9486902" cy="4654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282">
                  <a:extLst>
                    <a:ext uri="{9D8B030D-6E8A-4147-A177-3AD203B41FA5}">
                      <a16:colId xmlns:a16="http://schemas.microsoft.com/office/drawing/2014/main" val="3128250731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225453570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996390408"/>
                    </a:ext>
                  </a:extLst>
                </a:gridCol>
                <a:gridCol w="2238731">
                  <a:extLst>
                    <a:ext uri="{9D8B030D-6E8A-4147-A177-3AD203B41FA5}">
                      <a16:colId xmlns:a16="http://schemas.microsoft.com/office/drawing/2014/main" val="1744573416"/>
                    </a:ext>
                  </a:extLst>
                </a:gridCol>
                <a:gridCol w="2083574">
                  <a:extLst>
                    <a:ext uri="{9D8B030D-6E8A-4147-A177-3AD203B41FA5}">
                      <a16:colId xmlns:a16="http://schemas.microsoft.com/office/drawing/2014/main" val="1548588608"/>
                    </a:ext>
                  </a:extLst>
                </a:gridCol>
                <a:gridCol w="1928412">
                  <a:extLst>
                    <a:ext uri="{9D8B030D-6E8A-4147-A177-3AD203B41FA5}">
                      <a16:colId xmlns:a16="http://schemas.microsoft.com/office/drawing/2014/main" val="3050867353"/>
                    </a:ext>
                  </a:extLst>
                </a:gridCol>
              </a:tblGrid>
              <a:tr h="383235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RANK_SALES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DENSE_RANK_SALES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PERC_RANK_SALES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CUM_DIST_SALES</a:t>
                      </a:r>
                      <a:endParaRPr lang="en-CA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631409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0.00000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0.05263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1947082117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0.00000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0.05263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3934061477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0.05405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0.07895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898507732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3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0.08108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0.10526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2807677240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0.10811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0.23684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3100421085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0.10811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0.23684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745695216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0.10811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0.23684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3331810779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0.10811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0.23684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1089861895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0.10811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0.23684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3067520310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0.24324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0.26316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96141513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0.27027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0.28947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634060072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2914742629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34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0.89189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0.97368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4243806848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34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0.89189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0.97368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4127225445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34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0.89189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0.97368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1920349030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50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34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0.89189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0.97368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348657385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</a:rPr>
                        <a:t>60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38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19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1.00000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1.00000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21" marR="3021" marT="3021" marB="0" anchor="ctr"/>
                </a:tc>
                <a:extLst>
                  <a:ext uri="{0D108BD9-81ED-4DB2-BD59-A6C34878D82A}">
                    <a16:rowId xmlns:a16="http://schemas.microsoft.com/office/drawing/2014/main" val="152593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1FD737-BE79-4526-9958-7DB44B8B43DD}"/>
              </a:ext>
            </a:extLst>
          </p:cNvPr>
          <p:cNvSpPr txBox="1"/>
          <p:nvPr/>
        </p:nvSpPr>
        <p:spPr>
          <a:xfrm>
            <a:off x="695934" y="5474970"/>
            <a:ext cx="534152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/>
              <a:t>PERC_RANK_SALES </a:t>
            </a:r>
            <a:r>
              <a:rPr lang="en-CA" sz="1600" dirty="0"/>
              <a:t>= (RANK_SALES -1)/(Total_Rank-1)</a:t>
            </a:r>
          </a:p>
          <a:p>
            <a:endParaRPr lang="en-CA" sz="1600" dirty="0"/>
          </a:p>
          <a:p>
            <a:r>
              <a:rPr lang="en-CA" sz="1400" dirty="0"/>
              <a:t>PERC_RANK_SALES (</a:t>
            </a:r>
            <a:r>
              <a:rPr lang="en-CA" sz="1400" b="1" dirty="0"/>
              <a:t>3</a:t>
            </a:r>
            <a:r>
              <a:rPr lang="en-CA" sz="1400" dirty="0"/>
              <a:t>) = (3-1)/(38-1)=0.05405</a:t>
            </a:r>
          </a:p>
          <a:p>
            <a:r>
              <a:rPr lang="en-CA" sz="1400" dirty="0"/>
              <a:t>PERC_RANK_SALES (</a:t>
            </a:r>
            <a:r>
              <a:rPr lang="en-CA" sz="1400" b="1" dirty="0"/>
              <a:t>5</a:t>
            </a:r>
            <a:r>
              <a:rPr lang="en-CA" sz="1400" dirty="0"/>
              <a:t>) = (5-1)/(38-1)=0.10811</a:t>
            </a:r>
          </a:p>
          <a:p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751E5-5150-4C00-9E1B-F80E99C9076B}"/>
              </a:ext>
            </a:extLst>
          </p:cNvPr>
          <p:cNvSpPr txBox="1"/>
          <p:nvPr/>
        </p:nvSpPr>
        <p:spPr>
          <a:xfrm>
            <a:off x="6473190" y="5474970"/>
            <a:ext cx="5161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/>
              <a:t>CUM_DIST_SALES </a:t>
            </a:r>
            <a:r>
              <a:rPr lang="en-CA" sz="1600" dirty="0"/>
              <a:t>= </a:t>
            </a:r>
            <a:r>
              <a:rPr lang="en-CA" sz="1600" dirty="0" err="1"/>
              <a:t>RANK_SALES_Count</a:t>
            </a:r>
            <a:r>
              <a:rPr lang="en-CA" sz="1600" dirty="0"/>
              <a:t>/</a:t>
            </a:r>
            <a:r>
              <a:rPr lang="en-CA" sz="1600" dirty="0" err="1"/>
              <a:t>Total_Rank</a:t>
            </a:r>
            <a:endParaRPr lang="en-CA" sz="1600" dirty="0"/>
          </a:p>
          <a:p>
            <a:endParaRPr lang="en-CA" sz="1600" dirty="0"/>
          </a:p>
          <a:p>
            <a:r>
              <a:rPr lang="en-CA" sz="1400" dirty="0"/>
              <a:t>PERC_RANK_SALES (</a:t>
            </a:r>
            <a:r>
              <a:rPr lang="en-CA" sz="1400" b="1" dirty="0"/>
              <a:t>3</a:t>
            </a:r>
            <a:r>
              <a:rPr lang="en-CA" sz="1400" dirty="0"/>
              <a:t>) = 3/38 = 0.07895</a:t>
            </a:r>
          </a:p>
          <a:p>
            <a:r>
              <a:rPr lang="en-CA" sz="1400" dirty="0"/>
              <a:t>PERC_RANK_SALES (</a:t>
            </a:r>
            <a:r>
              <a:rPr lang="en-CA" sz="1400" b="1" dirty="0"/>
              <a:t>5</a:t>
            </a:r>
            <a:r>
              <a:rPr lang="en-CA" sz="1400" dirty="0"/>
              <a:t>) = 9/38 = 0.23684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66240FA-8248-48E0-BA87-3F690ADF7984}"/>
              </a:ext>
            </a:extLst>
          </p:cNvPr>
          <p:cNvSpPr/>
          <p:nvPr/>
        </p:nvSpPr>
        <p:spPr>
          <a:xfrm>
            <a:off x="3577590" y="679572"/>
            <a:ext cx="262890" cy="2269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3B8F0F3-D7EE-4045-8180-FE3B6CC0622A}"/>
              </a:ext>
            </a:extLst>
          </p:cNvPr>
          <p:cNvSpPr/>
          <p:nvPr/>
        </p:nvSpPr>
        <p:spPr>
          <a:xfrm>
            <a:off x="4274820" y="679572"/>
            <a:ext cx="171450" cy="7676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732D3AB-8F7A-46AD-8FC9-7D4047EE0F49}"/>
              </a:ext>
            </a:extLst>
          </p:cNvPr>
          <p:cNvSpPr/>
          <p:nvPr/>
        </p:nvSpPr>
        <p:spPr>
          <a:xfrm>
            <a:off x="4743450" y="2005452"/>
            <a:ext cx="1024887" cy="383844"/>
          </a:xfrm>
          <a:prstGeom prst="wedgeRoundRectCallout">
            <a:avLst>
              <a:gd name="adj1" fmla="val -75288"/>
              <a:gd name="adj2" fmla="val -2650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Count=3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A1524E23-B2C8-4DA8-B681-243D85634AEB}"/>
              </a:ext>
            </a:extLst>
          </p:cNvPr>
          <p:cNvSpPr/>
          <p:nvPr/>
        </p:nvSpPr>
        <p:spPr>
          <a:xfrm>
            <a:off x="425603" y="2894083"/>
            <a:ext cx="1024887" cy="383844"/>
          </a:xfrm>
          <a:prstGeom prst="wedgeRoundRectCallout">
            <a:avLst>
              <a:gd name="adj1" fmla="val 254825"/>
              <a:gd name="adj2" fmla="val -31270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Count=9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D2470-5192-4AAC-9CA7-E0418139D7BF}"/>
              </a:ext>
            </a:extLst>
          </p:cNvPr>
          <p:cNvSpPr/>
          <p:nvPr/>
        </p:nvSpPr>
        <p:spPr>
          <a:xfrm>
            <a:off x="3383280" y="4999261"/>
            <a:ext cx="1360170" cy="2934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/>
              <a:t>Total_Rank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00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>
            <a:extLst>
              <a:ext uri="{FF2B5EF4-FFF2-40B4-BE49-F238E27FC236}">
                <a16:creationId xmlns:a16="http://schemas.microsoft.com/office/drawing/2014/main" id="{FC65E967-D4AA-4BB7-BAFD-1219FF71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- WINDOWING</a:t>
            </a:r>
            <a:endParaRPr lang="nl-BE" altLang="nl-BE" dirty="0"/>
          </a:p>
        </p:txBody>
      </p:sp>
      <p:sp>
        <p:nvSpPr>
          <p:cNvPr id="148483" name="Content Placeholder 2">
            <a:extLst>
              <a:ext uri="{FF2B5EF4-FFF2-40B4-BE49-F238E27FC236}">
                <a16:creationId xmlns:a16="http://schemas.microsoft.com/office/drawing/2014/main" id="{97F8E10A-7CA7-4142-94C6-8BF85522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959" y="2458245"/>
            <a:ext cx="9196551" cy="3952604"/>
          </a:xfrm>
        </p:spPr>
        <p:txBody>
          <a:bodyPr>
            <a:noAutofit/>
          </a:bodyPr>
          <a:lstStyle/>
          <a:p>
            <a:r>
              <a:rPr lang="nl-BE" altLang="nl-BE" b="1" dirty="0"/>
              <a:t>Windowing </a:t>
            </a:r>
            <a:r>
              <a:rPr lang="nl-BE" altLang="nl-BE" dirty="0"/>
              <a:t>allows calculating cumulative totals or running averages based on a specified time window</a:t>
            </a:r>
          </a:p>
          <a:p>
            <a:r>
              <a:rPr lang="en-US" altLang="nl-BE" dirty="0"/>
              <a:t>Windowing functions are a great way to get </a:t>
            </a:r>
            <a:r>
              <a:rPr lang="en-US" altLang="nl-BE" b="1" dirty="0"/>
              <a:t>different perspectives on a set of data </a:t>
            </a:r>
            <a:r>
              <a:rPr lang="en-US" altLang="nl-BE" dirty="0"/>
              <a:t>without having to make repeat calls to the server for that data</a:t>
            </a:r>
          </a:p>
          <a:p>
            <a:r>
              <a:rPr lang="en-US" altLang="nl-BE" dirty="0"/>
              <a:t>Window functions all use the </a:t>
            </a:r>
            <a:r>
              <a:rPr lang="en-US" altLang="nl-BE" b="1" dirty="0"/>
              <a:t>OVER() </a:t>
            </a:r>
            <a:r>
              <a:rPr lang="en-US" altLang="nl-BE" dirty="0"/>
              <a:t>clause, which is used to define how the function is evaluated</a:t>
            </a:r>
          </a:p>
          <a:p>
            <a:r>
              <a:rPr lang="en-US" altLang="nl-BE" dirty="0"/>
              <a:t>The OVER() clause accepts three different arguments: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PARTITION BY</a:t>
            </a:r>
            <a:r>
              <a:rPr lang="en-US" altLang="nl-BE" dirty="0"/>
              <a:t>: Resets its counter every time the stated column(s) changes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ORDER BY</a:t>
            </a:r>
            <a:r>
              <a:rPr lang="en-US" altLang="nl-BE" dirty="0"/>
              <a:t>: Orders the rows the function will evaluate. This does not order the entire result set, only the way the function proceeds through the rows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ROWS BETWEEN</a:t>
            </a:r>
            <a:r>
              <a:rPr lang="en-US" altLang="nl-BE" dirty="0"/>
              <a:t>: Specifies how to further limit the rows evaluated by the function</a:t>
            </a:r>
            <a:endParaRPr lang="nl-BE" altLang="nl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F5FBA-B833-4DF8-90AC-48125E52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49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7F6D-5D6D-43F2-A288-46907672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&amp; Process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874B-FE92-45D5-816B-3A91FF1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876" y="2345845"/>
            <a:ext cx="9379198" cy="4328224"/>
          </a:xfrm>
        </p:spPr>
        <p:txBody>
          <a:bodyPr>
            <a:noAutofit/>
          </a:bodyPr>
          <a:lstStyle/>
          <a:p>
            <a:r>
              <a:rPr lang="en-US" altLang="nl-BE" sz="2000" b="1" dirty="0"/>
              <a:t>Data integration </a:t>
            </a:r>
            <a:r>
              <a:rPr lang="en-US" altLang="nl-BE" sz="2000" dirty="0"/>
              <a:t>aims at providing a unified view and/or unified access over heterogeneous, and possibly distributed, data sources</a:t>
            </a:r>
          </a:p>
          <a:p>
            <a:r>
              <a:rPr lang="en-US" altLang="nl-BE" sz="2000" b="1" dirty="0"/>
              <a:t>Process integration </a:t>
            </a:r>
            <a:r>
              <a:rPr lang="en-US" altLang="nl-BE" sz="2000" dirty="0"/>
              <a:t>deals with sequencing of tasks in a business process but also governs data flows in these processes </a:t>
            </a:r>
            <a:r>
              <a:rPr lang="en-US" sz="2000" dirty="0"/>
              <a:t>(e.g., loan approval process)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control-flow</a:t>
            </a:r>
            <a:r>
              <a:rPr lang="en-US" sz="1800" dirty="0"/>
              <a:t>: correct sequencing of tasks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data flow</a:t>
            </a:r>
            <a:r>
              <a:rPr lang="en-US" sz="1800" dirty="0"/>
              <a:t>: inputs/outputs of the tasks </a:t>
            </a:r>
            <a:endParaRPr lang="en-US" altLang="nl-BE" sz="1800" dirty="0"/>
          </a:p>
          <a:p>
            <a:r>
              <a:rPr lang="en-US" sz="2000" b="1" dirty="0"/>
              <a:t>Two types of dependencies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sequence dependency</a:t>
            </a:r>
            <a:r>
              <a:rPr lang="en-US" sz="1800" dirty="0"/>
              <a:t>: execution of service B depends on the completion of the execution of service 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data dependency</a:t>
            </a:r>
            <a:r>
              <a:rPr lang="en-US" sz="1800" dirty="0"/>
              <a:t>: execution of service B depends on data provided by service A</a:t>
            </a:r>
            <a:endParaRPr lang="en-US" altLang="nl-BE" sz="1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altLang="nl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755C0-2F96-4CBF-B015-4FD277ED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4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>
            <a:extLst>
              <a:ext uri="{FF2B5EF4-FFF2-40B4-BE49-F238E27FC236}">
                <a16:creationId xmlns:a16="http://schemas.microsoft.com/office/drawing/2014/main" id="{5195757B-C373-4A92-B35A-10A339D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- Windowing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F02-B0B6-4695-B12E-53882C43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16" y="2261890"/>
            <a:ext cx="10993504" cy="1457011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QUARTER, REGION, SALES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dirty="0">
                <a:latin typeface="Consolas" panose="020B0609020204030204" pitchFamily="49" charset="0"/>
              </a:rPr>
              <a:t>	, </a:t>
            </a:r>
            <a:r>
              <a:rPr lang="en-US" sz="1200" b="1" dirty="0">
                <a:latin typeface="Consolas" panose="020B0609020204030204" pitchFamily="49" charset="0"/>
              </a:rPr>
              <a:t>AVG(</a:t>
            </a:r>
            <a:r>
              <a:rPr lang="en-US" sz="1200" dirty="0">
                <a:latin typeface="Consolas" panose="020B0609020204030204" pitchFamily="49" charset="0"/>
              </a:rPr>
              <a:t>SALES</a:t>
            </a:r>
            <a:r>
              <a:rPr lang="en-US" sz="1200" b="1" dirty="0">
                <a:latin typeface="Consolas" panose="020B0609020204030204" pitchFamily="49" charset="0"/>
              </a:rPr>
              <a:t>) OVER (PARTITION BY </a:t>
            </a:r>
            <a:r>
              <a:rPr lang="en-US" sz="1200" dirty="0">
                <a:latin typeface="Consolas" panose="020B0609020204030204" pitchFamily="49" charset="0"/>
              </a:rPr>
              <a:t>REGION</a:t>
            </a:r>
            <a:r>
              <a:rPr lang="en-US" sz="1200" b="1" dirty="0">
                <a:latin typeface="Consolas" panose="020B0609020204030204" pitchFamily="49" charset="0"/>
              </a:rPr>
              <a:t> ORDER BY </a:t>
            </a:r>
            <a:r>
              <a:rPr lang="en-US" sz="1200" dirty="0">
                <a:latin typeface="Consolas" panose="020B0609020204030204" pitchFamily="49" charset="0"/>
              </a:rPr>
              <a:t>QUARTER</a:t>
            </a:r>
            <a:r>
              <a:rPr lang="en-US" sz="1200" b="1" dirty="0">
                <a:latin typeface="Consolas" panose="020B0609020204030204" pitchFamily="49" charset="0"/>
              </a:rPr>
              <a:t> ROWS BETWEEN 1 PRECEDING AND 1 FOLLOWING) AS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SALESTABLE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REGION, QUARTER,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endParaRPr lang="nl-BE" sz="1200" dirty="0">
              <a:latin typeface="Consolas" panose="020B0609020204030204" pitchFamily="49" charset="0"/>
            </a:endParaRPr>
          </a:p>
          <a:p>
            <a:pPr>
              <a:defRPr/>
            </a:pPr>
            <a:endParaRPr lang="nl-BE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35E43-B10E-44D2-A49B-C06A11E7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58914"/>
              </p:ext>
            </p:extLst>
          </p:nvPr>
        </p:nvGraphicFramePr>
        <p:xfrm>
          <a:off x="6364701" y="3925156"/>
          <a:ext cx="3987839" cy="281908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11436">
                  <a:extLst>
                    <a:ext uri="{9D8B030D-6E8A-4147-A177-3AD203B41FA5}">
                      <a16:colId xmlns:a16="http://schemas.microsoft.com/office/drawing/2014/main" val="3046391719"/>
                    </a:ext>
                  </a:extLst>
                </a:gridCol>
                <a:gridCol w="896338">
                  <a:extLst>
                    <a:ext uri="{9D8B030D-6E8A-4147-A177-3AD203B41FA5}">
                      <a16:colId xmlns:a16="http://schemas.microsoft.com/office/drawing/2014/main" val="1357926533"/>
                    </a:ext>
                  </a:extLst>
                </a:gridCol>
                <a:gridCol w="892760">
                  <a:extLst>
                    <a:ext uri="{9D8B030D-6E8A-4147-A177-3AD203B41FA5}">
                      <a16:colId xmlns:a16="http://schemas.microsoft.com/office/drawing/2014/main" val="2499559745"/>
                    </a:ext>
                  </a:extLst>
                </a:gridCol>
                <a:gridCol w="1187305">
                  <a:extLst>
                    <a:ext uri="{9D8B030D-6E8A-4147-A177-3AD203B41FA5}">
                      <a16:colId xmlns:a16="http://schemas.microsoft.com/office/drawing/2014/main" val="47867285"/>
                    </a:ext>
                  </a:extLst>
                </a:gridCol>
              </a:tblGrid>
              <a:tr h="28433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QUARTER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REGION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SALES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SALES_AVG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2657343555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15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112854735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13,33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83852293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>
                          <a:effectLst/>
                        </a:rPr>
                        <a:t>3</a:t>
                      </a:r>
                      <a:endParaRPr lang="nl-BE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America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64535203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America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30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588284689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15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296640825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13,33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4052964991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16,67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2153243464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15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17736114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45FD9-FF21-4EDB-ACFA-F73151E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50</a:t>
            </a:fld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4F7DF3-C148-4BC9-B379-B12DAA57F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42057"/>
              </p:ext>
            </p:extLst>
          </p:nvPr>
        </p:nvGraphicFramePr>
        <p:xfrm>
          <a:off x="1474692" y="3925157"/>
          <a:ext cx="3539435" cy="281908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48489">
                  <a:extLst>
                    <a:ext uri="{9D8B030D-6E8A-4147-A177-3AD203B41FA5}">
                      <a16:colId xmlns:a16="http://schemas.microsoft.com/office/drawing/2014/main" val="3477836931"/>
                    </a:ext>
                  </a:extLst>
                </a:gridCol>
                <a:gridCol w="1222318">
                  <a:extLst>
                    <a:ext uri="{9D8B030D-6E8A-4147-A177-3AD203B41FA5}">
                      <a16:colId xmlns:a16="http://schemas.microsoft.com/office/drawing/2014/main" val="139685208"/>
                    </a:ext>
                  </a:extLst>
                </a:gridCol>
                <a:gridCol w="968628">
                  <a:extLst>
                    <a:ext uri="{9D8B030D-6E8A-4147-A177-3AD203B41FA5}">
                      <a16:colId xmlns:a16="http://schemas.microsoft.com/office/drawing/2014/main" val="3919661458"/>
                    </a:ext>
                  </a:extLst>
                </a:gridCol>
              </a:tblGrid>
              <a:tr h="28023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QUARTER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REGION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SALES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1568126516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23257673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1384010420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1474158647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30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3816921649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Europe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86351455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Europe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3789278687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410948091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 anchor="ctr"/>
                </a:tc>
                <a:extLst>
                  <a:ext uri="{0D108BD9-81ED-4DB2-BD59-A6C34878D82A}">
                    <a16:rowId xmlns:a16="http://schemas.microsoft.com/office/drawing/2014/main" val="394155135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0A20705-785A-4D0C-8A86-EEB1B0CB33E3}"/>
              </a:ext>
            </a:extLst>
          </p:cNvPr>
          <p:cNvSpPr/>
          <p:nvPr/>
        </p:nvSpPr>
        <p:spPr>
          <a:xfrm>
            <a:off x="5385916" y="5334699"/>
            <a:ext cx="633047" cy="37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Content Placeholder 2">
            <a:extLst>
              <a:ext uri="{FF2B5EF4-FFF2-40B4-BE49-F238E27FC236}">
                <a16:creationId xmlns:a16="http://schemas.microsoft.com/office/drawing/2014/main" id="{F0CD2D6A-79C5-488B-83B5-BA11B662E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0" y="6196014"/>
            <a:ext cx="8915400" cy="3662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nl-BE" dirty="0">
                <a:hlinkClick r:id="rId2"/>
              </a:rPr>
              <a:t>www.pdbmbook.com</a:t>
            </a:r>
            <a:endParaRPr lang="en-US" altLang="nl-BE" dirty="0"/>
          </a:p>
          <a:p>
            <a:pPr marL="0" indent="0">
              <a:buNone/>
            </a:pPr>
            <a:endParaRPr lang="nl-BE" altLang="nl-BE" dirty="0"/>
          </a:p>
        </p:txBody>
      </p:sp>
      <p:pic>
        <p:nvPicPr>
          <p:cNvPr id="156677" name="Picture 5">
            <a:extLst>
              <a:ext uri="{FF2B5EF4-FFF2-40B4-BE49-F238E27FC236}">
                <a16:creationId xmlns:a16="http://schemas.microsoft.com/office/drawing/2014/main" id="{19E677E6-1C9A-4515-B6FB-F7A648259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8" y="911225"/>
            <a:ext cx="8120063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70C6F-7CFE-42B5-B5F2-0B8BAA0B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51</a:t>
            </a:fld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E9029531-BF67-463D-BE20-5ECD6DE2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Quality</a:t>
            </a:r>
            <a:endParaRPr lang="nl-BE" altLang="nl-BE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5E61A3BF-6EA4-4C53-BF50-285DEAD1D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55" y="2493779"/>
            <a:ext cx="9280635" cy="4068491"/>
          </a:xfrm>
        </p:spPr>
        <p:txBody>
          <a:bodyPr>
            <a:normAutofit fontScale="92500" lnSpcReduction="10000"/>
          </a:bodyPr>
          <a:lstStyle/>
          <a:p>
            <a:r>
              <a:rPr lang="en-US" altLang="nl-BE" sz="2400" dirty="0"/>
              <a:t>Data quality can be defined as “</a:t>
            </a:r>
            <a:r>
              <a:rPr lang="en-US" altLang="nl-BE" sz="2400" b="1" dirty="0"/>
              <a:t>fitness for use</a:t>
            </a:r>
            <a:r>
              <a:rPr lang="en-US" altLang="nl-BE" sz="2400" dirty="0"/>
              <a:t>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accuracy: </a:t>
            </a:r>
            <a:r>
              <a:rPr lang="en-US" altLang="nl-BE" sz="2100" dirty="0"/>
              <a:t>to be accurate, a data values must be the right value and must be represented in a consistent and unambiguous 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completeness: </a:t>
            </a:r>
            <a:r>
              <a:rPr lang="en-US" altLang="nl-BE" sz="2100" dirty="0"/>
              <a:t>refers to an indication of whether or not all the data necessary to meet the current and future business information demand are available in the data resource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consistency:</a:t>
            </a:r>
            <a:r>
              <a:rPr lang="en-US" altLang="nl-BE" sz="2100" dirty="0"/>
              <a:t> ensures that the same data that is being used in different parts of the system will always be the same. The data is consistent across the entire system.</a:t>
            </a:r>
            <a:endParaRPr lang="nl-BE" altLang="nl-BE" sz="21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accessibility: </a:t>
            </a:r>
            <a:r>
              <a:rPr lang="en-US" altLang="nl-BE" sz="2100" dirty="0"/>
              <a:t>allows users to quickly find data in a (very) large DW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timeliness : </a:t>
            </a:r>
            <a:r>
              <a:rPr lang="en-US" altLang="nl-BE" sz="2100" dirty="0"/>
              <a:t>the availability and accessibility of data in making business decisions</a:t>
            </a:r>
            <a:endParaRPr lang="nl-BE" altLang="nl-BE" sz="2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73329-4528-48CD-B55D-609F9FF2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6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65F0F32-0333-41A3-942C-8E4CD456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Warehouse Definition</a:t>
            </a:r>
            <a:endParaRPr lang="nl-BE" alt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C1AC3-BF13-427B-8022-314BA7FF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5763"/>
              </p:ext>
            </p:extLst>
          </p:nvPr>
        </p:nvGraphicFramePr>
        <p:xfrm>
          <a:off x="693571" y="2435089"/>
          <a:ext cx="10804858" cy="406619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820319">
                  <a:extLst>
                    <a:ext uri="{9D8B030D-6E8A-4147-A177-3AD203B41FA5}">
                      <a16:colId xmlns:a16="http://schemas.microsoft.com/office/drawing/2014/main" val="2643826960"/>
                    </a:ext>
                  </a:extLst>
                </a:gridCol>
                <a:gridCol w="3442685">
                  <a:extLst>
                    <a:ext uri="{9D8B030D-6E8A-4147-A177-3AD203B41FA5}">
                      <a16:colId xmlns:a16="http://schemas.microsoft.com/office/drawing/2014/main" val="548355395"/>
                    </a:ext>
                  </a:extLst>
                </a:gridCol>
                <a:gridCol w="4541854">
                  <a:extLst>
                    <a:ext uri="{9D8B030D-6E8A-4147-A177-3AD203B41FA5}">
                      <a16:colId xmlns:a16="http://schemas.microsoft.com/office/drawing/2014/main" val="1614511394"/>
                    </a:ext>
                  </a:extLst>
                </a:gridCol>
              </a:tblGrid>
              <a:tr h="50807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Transactional Database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Warehouse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extLst>
                  <a:ext uri="{0D108BD9-81ED-4DB2-BD59-A6C34878D82A}">
                    <a16:rowId xmlns:a16="http://schemas.microsoft.com/office/drawing/2014/main" val="807248678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Usage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to day business operations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Decision support at tactical/strategic level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510959192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latency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Real-time data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Periodic snapshots, incl. historical data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2902633106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Application oriented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Subject Oriented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366720321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Normalization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Normalized data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Denormalized data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3280040048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manipulation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Insert/Update/Delete/Select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Insert/Select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877248199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Transaction management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Important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Less of a concern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3275693346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Type of queries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simple transactional queries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Simple and complex (ad-hoc) queries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52238588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9CC21-C143-410E-8CC9-1172642D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7</a:t>
            </a:fld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2BF2A2B-1DB9-473E-BB65-78150092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Data Warehouse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B535-0395-41D1-AF88-0DE39B64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42" y="2732345"/>
            <a:ext cx="4454013" cy="2229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Star schema</a:t>
            </a:r>
          </a:p>
          <a:p>
            <a:pPr>
              <a:defRPr/>
            </a:pPr>
            <a:r>
              <a:rPr lang="en-US" sz="2800" dirty="0"/>
              <a:t>Snowflake schema</a:t>
            </a:r>
          </a:p>
          <a:p>
            <a:pPr>
              <a:defRPr/>
            </a:pPr>
            <a:r>
              <a:rPr lang="en-US" sz="2800" dirty="0"/>
              <a:t>Fact constellation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D9F9B-1838-4459-8679-09911D6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32" y="2732346"/>
            <a:ext cx="5606926" cy="29452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F1343-5AAD-4281-8072-4B44C7E5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07F5B0C2-8D8C-4E46-88AF-4C94A50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Star schema</a:t>
            </a:r>
            <a:endParaRPr lang="nl-BE" altLang="nl-BE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664CF9C0-FD52-4A60-A546-C46AC1B0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96" y="2652764"/>
            <a:ext cx="6167663" cy="394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74353-DCB6-497E-814E-BFF74930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9</a:t>
            </a:fld>
            <a:endParaRPr lang="en-CA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5068</TotalTime>
  <Words>3205</Words>
  <Application>Microsoft Office PowerPoint</Application>
  <PresentationFormat>Widescreen</PresentationFormat>
  <Paragraphs>977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Century Gothic</vt:lpstr>
      <vt:lpstr>Consolas</vt:lpstr>
      <vt:lpstr>Courier New</vt:lpstr>
      <vt:lpstr>Wingdings 3</vt:lpstr>
      <vt:lpstr>Ion Boardroom</vt:lpstr>
      <vt:lpstr>Data Warehousing &amp; Business Intelligence</vt:lpstr>
      <vt:lpstr>PowerPoint Presentation</vt:lpstr>
      <vt:lpstr>Data for Decision Making</vt:lpstr>
      <vt:lpstr>Data Warehouse</vt:lpstr>
      <vt:lpstr>Data &amp; Process Integration</vt:lpstr>
      <vt:lpstr>Data Quality</vt:lpstr>
      <vt:lpstr>Data Warehouse Definition</vt:lpstr>
      <vt:lpstr>Data Warehouse Schemas</vt:lpstr>
      <vt:lpstr>Star schema</vt:lpstr>
      <vt:lpstr>Snowflake Schema</vt:lpstr>
      <vt:lpstr>Fact Constellation</vt:lpstr>
      <vt:lpstr>Specific Schema Issues</vt:lpstr>
      <vt:lpstr>Surrogate keys</vt:lpstr>
      <vt:lpstr>Granularity of the fact table</vt:lpstr>
      <vt:lpstr>Factless Fact Tables</vt:lpstr>
      <vt:lpstr>Optimizing Dimensions</vt:lpstr>
      <vt:lpstr>Junk Dimensions</vt:lpstr>
      <vt:lpstr>Outrigger tables</vt:lpstr>
      <vt:lpstr>Slowly Changing Dimensions</vt:lpstr>
      <vt:lpstr>Slowly Changing Dimensions</vt:lpstr>
      <vt:lpstr>Slowly Changing Dimensions</vt:lpstr>
      <vt:lpstr>Slowly Changing Dimensions</vt:lpstr>
      <vt:lpstr>Rapidly changing dimensions</vt:lpstr>
      <vt:lpstr>Extract, Transform, Load (ETL) Process</vt:lpstr>
      <vt:lpstr>ETL Process</vt:lpstr>
      <vt:lpstr>Data Marts</vt:lpstr>
      <vt:lpstr>Data Lake</vt:lpstr>
      <vt:lpstr>Virtual Data Warehouses and Virtual Data Marts</vt:lpstr>
      <vt:lpstr>Business Intelligence</vt:lpstr>
      <vt:lpstr>Query and Reporting</vt:lpstr>
      <vt:lpstr>Pivot tables</vt:lpstr>
      <vt:lpstr>On-Line Analytical Processing (OLAP)</vt:lpstr>
      <vt:lpstr>MOLAP</vt:lpstr>
      <vt:lpstr>ROLAP</vt:lpstr>
      <vt:lpstr>HOLAP</vt:lpstr>
      <vt:lpstr>MOLAP, ROLAP and HOLAP</vt:lpstr>
      <vt:lpstr>OLAP operators</vt:lpstr>
      <vt:lpstr>OLAP operators – Roll-up &amp; Drill-down</vt:lpstr>
      <vt:lpstr>OLAP operators - Slicing</vt:lpstr>
      <vt:lpstr>OLAP operators - Dicing</vt:lpstr>
      <vt:lpstr>OLAP queries in SQL – GROUP BY</vt:lpstr>
      <vt:lpstr>OLAP queries in SQL – GROUP BY CUBE</vt:lpstr>
      <vt:lpstr>OLAP queries in SQL – GROUP BY ROLLUP</vt:lpstr>
      <vt:lpstr>OLAP queries in SQL – GROUP BY ROLLUP</vt:lpstr>
      <vt:lpstr>OLAP queries in SQL – GROUP BY – GROUPING SETS</vt:lpstr>
      <vt:lpstr>OLAP Queries in SQL</vt:lpstr>
      <vt:lpstr>OLAP Queries in SQL – RANK()</vt:lpstr>
      <vt:lpstr>PowerPoint Presentation</vt:lpstr>
      <vt:lpstr>OLAP Queries in SQL - WINDOWING</vt:lpstr>
      <vt:lpstr>OLAP Queries in SQL - Windowing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Normalization</dc:title>
  <dc:creator>Saed Sayad</dc:creator>
  <cp:lastModifiedBy>Saed Sayad</cp:lastModifiedBy>
  <cp:revision>315</cp:revision>
  <dcterms:created xsi:type="dcterms:W3CDTF">2018-10-03T10:05:50Z</dcterms:created>
  <dcterms:modified xsi:type="dcterms:W3CDTF">2020-02-01T02:45:28Z</dcterms:modified>
</cp:coreProperties>
</file>